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omic Sans MS"/>
                <a:cs typeface="Comic Sans MS"/>
              </a:rPr>
              <a:t>M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20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roprocessors</a:t>
            </a:r>
            <a:r>
              <a:rPr dirty="0" smtClean="0" sz="1600" spc="25">
                <a:latin typeface="Comic Sans MS"/>
                <a:cs typeface="Comic Sans MS"/>
              </a:rPr>
              <a:t> </a:t>
            </a:r>
            <a:r>
              <a:rPr dirty="0" smtClean="0" sz="1600" spc="-15">
                <a:latin typeface="Comic Sans MS"/>
                <a:cs typeface="Comic Sans MS"/>
              </a:rPr>
              <a:t>&amp;</a:t>
            </a:r>
            <a:r>
              <a:rPr dirty="0" smtClean="0" sz="1600" spc="-5">
                <a:latin typeface="Comic Sans MS"/>
                <a:cs typeface="Comic Sans MS"/>
              </a:rPr>
              <a:t> 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10">
                <a:latin typeface="Comic Sans MS"/>
                <a:cs typeface="Comic Sans MS"/>
              </a:rPr>
              <a:t>nterfa</a:t>
            </a:r>
            <a:r>
              <a:rPr dirty="0" smtClean="0" sz="1600" spc="-15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ing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0604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omic Sans MS"/>
                <a:cs typeface="Comic Sans MS"/>
              </a:rPr>
              <a:t>#</a:t>
            </a:fld>
            <a:endParaRPr sz="1400">
              <a:latin typeface="Comic Sans MS"/>
              <a:cs typeface="Comic Sans M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omic Sans MS"/>
                <a:cs typeface="Comic Sans MS"/>
              </a:rPr>
              <a:t>M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20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roprocessors</a:t>
            </a:r>
            <a:r>
              <a:rPr dirty="0" smtClean="0" sz="1600" spc="25">
                <a:latin typeface="Comic Sans MS"/>
                <a:cs typeface="Comic Sans MS"/>
              </a:rPr>
              <a:t> </a:t>
            </a:r>
            <a:r>
              <a:rPr dirty="0" smtClean="0" sz="1600" spc="-15">
                <a:latin typeface="Comic Sans MS"/>
                <a:cs typeface="Comic Sans MS"/>
              </a:rPr>
              <a:t>&amp;</a:t>
            </a:r>
            <a:r>
              <a:rPr dirty="0" smtClean="0" sz="1600" spc="-5">
                <a:latin typeface="Comic Sans MS"/>
                <a:cs typeface="Comic Sans MS"/>
              </a:rPr>
              <a:t> 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10">
                <a:latin typeface="Comic Sans MS"/>
                <a:cs typeface="Comic Sans MS"/>
              </a:rPr>
              <a:t>nterfa</a:t>
            </a:r>
            <a:r>
              <a:rPr dirty="0" smtClean="0" sz="1600" spc="-15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ing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0604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omic Sans MS"/>
                <a:cs typeface="Comic Sans MS"/>
              </a:rPr>
              <a:t>#</a:t>
            </a:fld>
            <a:endParaRPr sz="1400">
              <a:latin typeface="Comic Sans MS"/>
              <a:cs typeface="Comic Sans M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omic Sans MS"/>
                <a:cs typeface="Comic Sans MS"/>
              </a:rPr>
              <a:t>M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20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roprocessors</a:t>
            </a:r>
            <a:r>
              <a:rPr dirty="0" smtClean="0" sz="1600" spc="25">
                <a:latin typeface="Comic Sans MS"/>
                <a:cs typeface="Comic Sans MS"/>
              </a:rPr>
              <a:t> </a:t>
            </a:r>
            <a:r>
              <a:rPr dirty="0" smtClean="0" sz="1600" spc="-15">
                <a:latin typeface="Comic Sans MS"/>
                <a:cs typeface="Comic Sans MS"/>
              </a:rPr>
              <a:t>&amp;</a:t>
            </a:r>
            <a:r>
              <a:rPr dirty="0" smtClean="0" sz="1600" spc="-5">
                <a:latin typeface="Comic Sans MS"/>
                <a:cs typeface="Comic Sans MS"/>
              </a:rPr>
              <a:t> 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10">
                <a:latin typeface="Comic Sans MS"/>
                <a:cs typeface="Comic Sans MS"/>
              </a:rPr>
              <a:t>nterfa</a:t>
            </a:r>
            <a:r>
              <a:rPr dirty="0" smtClean="0" sz="1600" spc="-15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ing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0604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omic Sans MS"/>
                <a:cs typeface="Comic Sans MS"/>
              </a:rPr>
              <a:t>#</a:t>
            </a:fld>
            <a:endParaRPr sz="1400">
              <a:latin typeface="Comic Sans MS"/>
              <a:cs typeface="Comic Sans M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omic Sans MS"/>
                <a:cs typeface="Comic Sans MS"/>
              </a:rPr>
              <a:t>M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20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roprocessors</a:t>
            </a:r>
            <a:r>
              <a:rPr dirty="0" smtClean="0" sz="1600" spc="25">
                <a:latin typeface="Comic Sans MS"/>
                <a:cs typeface="Comic Sans MS"/>
              </a:rPr>
              <a:t> </a:t>
            </a:r>
            <a:r>
              <a:rPr dirty="0" smtClean="0" sz="1600" spc="-15">
                <a:latin typeface="Comic Sans MS"/>
                <a:cs typeface="Comic Sans MS"/>
              </a:rPr>
              <a:t>&amp;</a:t>
            </a:r>
            <a:r>
              <a:rPr dirty="0" smtClean="0" sz="1600" spc="-5">
                <a:latin typeface="Comic Sans MS"/>
                <a:cs typeface="Comic Sans MS"/>
              </a:rPr>
              <a:t> 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10">
                <a:latin typeface="Comic Sans MS"/>
                <a:cs typeface="Comic Sans MS"/>
              </a:rPr>
              <a:t>nterfa</a:t>
            </a:r>
            <a:r>
              <a:rPr dirty="0" smtClean="0" sz="1600" spc="-15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ing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0604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omic Sans MS"/>
                <a:cs typeface="Comic Sans MS"/>
              </a:rPr>
              <a:t>#</a:t>
            </a:fld>
            <a:endParaRPr sz="1400">
              <a:latin typeface="Comic Sans MS"/>
              <a:cs typeface="Comic Sans M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omic Sans MS"/>
                <a:cs typeface="Comic Sans MS"/>
              </a:rPr>
              <a:t>M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20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roprocessors</a:t>
            </a:r>
            <a:r>
              <a:rPr dirty="0" smtClean="0" sz="1600" spc="25">
                <a:latin typeface="Comic Sans MS"/>
                <a:cs typeface="Comic Sans MS"/>
              </a:rPr>
              <a:t> </a:t>
            </a:r>
            <a:r>
              <a:rPr dirty="0" smtClean="0" sz="1600" spc="-15">
                <a:latin typeface="Comic Sans MS"/>
                <a:cs typeface="Comic Sans MS"/>
              </a:rPr>
              <a:t>&amp;</a:t>
            </a:r>
            <a:r>
              <a:rPr dirty="0" smtClean="0" sz="1600" spc="-5">
                <a:latin typeface="Comic Sans MS"/>
                <a:cs typeface="Comic Sans MS"/>
              </a:rPr>
              <a:t> 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10">
                <a:latin typeface="Comic Sans MS"/>
                <a:cs typeface="Comic Sans MS"/>
              </a:rPr>
              <a:t>nterfa</a:t>
            </a:r>
            <a:r>
              <a:rPr dirty="0" smtClean="0" sz="1600" spc="-15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ing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0604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omic Sans MS"/>
                <a:cs typeface="Comic Sans MS"/>
              </a:rPr>
              <a:t>#</a:t>
            </a:fld>
            <a:endParaRPr sz="1400">
              <a:latin typeface="Comic Sans MS"/>
              <a:cs typeface="Comic Sans M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85800" y="6225235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 h="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852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bk object 17"/>
          <p:cNvSpPr/>
          <p:nvPr/>
        </p:nvSpPr>
        <p:spPr>
          <a:xfrm>
            <a:off x="685800" y="6259982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 h="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36017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bk object 18"/>
          <p:cNvSpPr/>
          <p:nvPr/>
        </p:nvSpPr>
        <p:spPr>
          <a:xfrm>
            <a:off x="685800" y="967422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 h="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826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bk object 19"/>
          <p:cNvSpPr/>
          <p:nvPr/>
        </p:nvSpPr>
        <p:spPr>
          <a:xfrm>
            <a:off x="685800" y="1002157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 h="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36067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55800" y="392429"/>
            <a:ext cx="6232398" cy="4962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9896" y="1105153"/>
            <a:ext cx="7344207" cy="244946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37463" y="6285687"/>
            <a:ext cx="2956827" cy="25829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omic Sans MS"/>
                <a:cs typeface="Comic Sans MS"/>
              </a:rPr>
              <a:t>M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20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roprocessors</a:t>
            </a:r>
            <a:r>
              <a:rPr dirty="0" smtClean="0" sz="1600" spc="25">
                <a:latin typeface="Comic Sans MS"/>
                <a:cs typeface="Comic Sans MS"/>
              </a:rPr>
              <a:t> </a:t>
            </a:r>
            <a:r>
              <a:rPr dirty="0" smtClean="0" sz="1600" spc="-15">
                <a:latin typeface="Comic Sans MS"/>
                <a:cs typeface="Comic Sans MS"/>
              </a:rPr>
              <a:t>&amp;</a:t>
            </a:r>
            <a:r>
              <a:rPr dirty="0" smtClean="0" sz="1600" spc="-5">
                <a:latin typeface="Comic Sans MS"/>
                <a:cs typeface="Comic Sans MS"/>
              </a:rPr>
              <a:t> 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10">
                <a:latin typeface="Comic Sans MS"/>
                <a:cs typeface="Comic Sans MS"/>
              </a:rPr>
              <a:t>nterfa</a:t>
            </a:r>
            <a:r>
              <a:rPr dirty="0" smtClean="0" sz="1600" spc="-15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ing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152130" y="6286703"/>
            <a:ext cx="240873" cy="22779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0604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omic Sans MS"/>
                <a:cs typeface="Comic Sans MS"/>
              </a:rPr>
              <a:t>#</a:t>
            </a:fld>
            <a:endParaRPr sz="1400">
              <a:latin typeface="Comic Sans MS"/>
              <a:cs typeface="Comic Sans MS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20036" y="2602610"/>
            <a:ext cx="5506085" cy="4965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808</a:t>
            </a:r>
            <a:r>
              <a:rPr dirty="0" smtClean="0" sz="3200" spc="0">
                <a:latin typeface="Arial"/>
                <a:cs typeface="Arial"/>
              </a:rPr>
              <a:t>5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Pro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ram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ing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l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omic Sans MS"/>
                <a:cs typeface="Comic Sans MS"/>
              </a:rPr>
              <a:t>M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20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roprocessors</a:t>
            </a:r>
            <a:r>
              <a:rPr dirty="0" smtClean="0" sz="1600" spc="25">
                <a:latin typeface="Comic Sans MS"/>
                <a:cs typeface="Comic Sans MS"/>
              </a:rPr>
              <a:t> </a:t>
            </a:r>
            <a:r>
              <a:rPr dirty="0" smtClean="0" sz="1600" spc="-15">
                <a:latin typeface="Comic Sans MS"/>
                <a:cs typeface="Comic Sans MS"/>
              </a:rPr>
              <a:t>&amp;</a:t>
            </a:r>
            <a:r>
              <a:rPr dirty="0" smtClean="0" sz="1600" spc="-5">
                <a:latin typeface="Comic Sans MS"/>
                <a:cs typeface="Comic Sans MS"/>
              </a:rPr>
              <a:t> 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10">
                <a:latin typeface="Comic Sans MS"/>
                <a:cs typeface="Comic Sans MS"/>
              </a:rPr>
              <a:t>nterfa</a:t>
            </a:r>
            <a:r>
              <a:rPr dirty="0" smtClean="0" sz="1600" spc="-15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ing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0604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omic Sans MS"/>
                <a:cs typeface="Comic Sans MS"/>
              </a:rPr>
              <a:t>2</a:t>
            </a:fld>
            <a:endParaRPr sz="1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Instructi</a:t>
            </a:r>
            <a:r>
              <a:rPr dirty="0" smtClean="0" sz="3200" spc="-2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with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 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ory</a:t>
            </a:r>
            <a:r>
              <a:rPr dirty="0" smtClean="0" sz="3200" spc="-19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Ad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ress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omic Sans MS"/>
                <a:cs typeface="Comic Sans MS"/>
              </a:rPr>
              <a:t>M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20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roprocessors</a:t>
            </a:r>
            <a:r>
              <a:rPr dirty="0" smtClean="0" sz="1600" spc="25">
                <a:latin typeface="Comic Sans MS"/>
                <a:cs typeface="Comic Sans MS"/>
              </a:rPr>
              <a:t> </a:t>
            </a:r>
            <a:r>
              <a:rPr dirty="0" smtClean="0" sz="1600" spc="-15">
                <a:latin typeface="Comic Sans MS"/>
                <a:cs typeface="Comic Sans MS"/>
              </a:rPr>
              <a:t>&amp;</a:t>
            </a:r>
            <a:r>
              <a:rPr dirty="0" smtClean="0" sz="1600" spc="-5">
                <a:latin typeface="Comic Sans MS"/>
                <a:cs typeface="Comic Sans MS"/>
              </a:rPr>
              <a:t> 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10">
                <a:latin typeface="Comic Sans MS"/>
                <a:cs typeface="Comic Sans MS"/>
              </a:rPr>
              <a:t>nterfa</a:t>
            </a:r>
            <a:r>
              <a:rPr dirty="0" smtClean="0" sz="1600" spc="-15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ing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164830" y="6286703"/>
            <a:ext cx="215900" cy="2279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omic Sans MS"/>
                <a:cs typeface="Comic Sans MS"/>
              </a:rPr>
              <a:t>10</a:t>
            </a:r>
            <a:endParaRPr sz="14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1008888"/>
            <a:ext cx="4932680" cy="5200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3535">
              <a:lnSpc>
                <a:spcPct val="100000"/>
              </a:lnSpc>
              <a:buClr>
                <a:srgbClr val="9900CC"/>
              </a:buClr>
              <a:buSzPct val="128846"/>
              <a:buFont typeface="Arial"/>
              <a:buChar char="•"/>
              <a:tabLst>
                <a:tab pos="355600" algn="l"/>
              </a:tabLst>
            </a:pPr>
            <a:r>
              <a:rPr dirty="0" smtClean="0" sz="2600">
                <a:latin typeface="Arial"/>
                <a:cs typeface="Arial"/>
              </a:rPr>
              <a:t>Op</a:t>
            </a:r>
            <a:r>
              <a:rPr dirty="0" smtClean="0" sz="2600" spc="5">
                <a:latin typeface="Arial"/>
                <a:cs typeface="Arial"/>
              </a:rPr>
              <a:t>e</a:t>
            </a:r>
            <a:r>
              <a:rPr dirty="0" smtClean="0" sz="2600" spc="0">
                <a:latin typeface="Arial"/>
                <a:cs typeface="Arial"/>
              </a:rPr>
              <a:t>ration: go to</a:t>
            </a:r>
            <a:r>
              <a:rPr dirty="0" smtClean="0" sz="2600" spc="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a</a:t>
            </a:r>
            <a:r>
              <a:rPr dirty="0" smtClean="0" sz="2600" spc="5">
                <a:latin typeface="Arial"/>
                <a:cs typeface="Arial"/>
              </a:rPr>
              <a:t>d</a:t>
            </a:r>
            <a:r>
              <a:rPr dirty="0" smtClean="0" sz="2600" spc="0">
                <a:latin typeface="Arial"/>
                <a:cs typeface="Arial"/>
              </a:rPr>
              <a:t>dre</a:t>
            </a:r>
            <a:r>
              <a:rPr dirty="0" smtClean="0" sz="2600" spc="5">
                <a:latin typeface="Arial"/>
                <a:cs typeface="Arial"/>
              </a:rPr>
              <a:t>s</a:t>
            </a:r>
            <a:r>
              <a:rPr dirty="0" smtClean="0" sz="2600" spc="0">
                <a:latin typeface="Arial"/>
                <a:cs typeface="Arial"/>
              </a:rPr>
              <a:t>s</a:t>
            </a:r>
            <a:r>
              <a:rPr dirty="0" smtClean="0" sz="2600" spc="-10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208</a:t>
            </a:r>
            <a:r>
              <a:rPr dirty="0" smtClean="0" sz="2600" spc="5">
                <a:latin typeface="Arial"/>
                <a:cs typeface="Arial"/>
              </a:rPr>
              <a:t>5</a:t>
            </a:r>
            <a:r>
              <a:rPr dirty="0" smtClean="0" sz="2600" spc="0">
                <a:latin typeface="Arial"/>
                <a:cs typeface="Arial"/>
              </a:rPr>
              <a:t>.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2044" y="1940305"/>
            <a:ext cx="3252470" cy="14744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99085" indent="-287020">
              <a:lnSpc>
                <a:spcPct val="100000"/>
              </a:lnSpc>
              <a:buClr>
                <a:srgbClr val="FF0066"/>
              </a:buClr>
              <a:buFont typeface="Arial"/>
              <a:buChar char="–"/>
              <a:tabLst>
                <a:tab pos="299085" algn="l"/>
              </a:tabLst>
            </a:pPr>
            <a:r>
              <a:rPr dirty="0" smtClean="0" sz="2400" spc="0">
                <a:latin typeface="Arial"/>
                <a:cs typeface="Arial"/>
              </a:rPr>
              <a:t>Instructi</a:t>
            </a:r>
            <a:r>
              <a:rPr dirty="0" smtClean="0" sz="2400" spc="-10">
                <a:latin typeface="Arial"/>
                <a:cs typeface="Arial"/>
              </a:rPr>
              <a:t>o</a:t>
            </a:r>
            <a:r>
              <a:rPr dirty="0" smtClean="0" sz="2400" spc="0">
                <a:latin typeface="Arial"/>
                <a:cs typeface="Arial"/>
              </a:rPr>
              <a:t>n:</a:t>
            </a:r>
            <a:r>
              <a:rPr dirty="0" smtClean="0" sz="2400" spc="-2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JMP</a:t>
            </a:r>
            <a:r>
              <a:rPr dirty="0" smtClean="0" sz="2400" spc="-45">
                <a:latin typeface="Arial"/>
                <a:cs typeface="Arial"/>
              </a:rPr>
              <a:t> </a:t>
            </a:r>
            <a:r>
              <a:rPr dirty="0" smtClean="0" sz="2400" spc="-5">
                <a:latin typeface="Arial"/>
                <a:cs typeface="Arial"/>
              </a:rPr>
              <a:t>2085</a:t>
            </a:r>
            <a:endParaRPr sz="2400">
              <a:latin typeface="Arial"/>
              <a:cs typeface="Arial"/>
            </a:endParaRPr>
          </a:p>
          <a:p>
            <a:pPr lvl="1" marL="697865" indent="-2286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697865" algn="l"/>
              </a:tabLst>
            </a:pPr>
            <a:r>
              <a:rPr dirty="0" smtClean="0" sz="2000">
                <a:latin typeface="Arial"/>
                <a:cs typeface="Arial"/>
              </a:rPr>
              <a:t>Op</a:t>
            </a:r>
            <a:r>
              <a:rPr dirty="0" smtClean="0" sz="2000" spc="5">
                <a:latin typeface="Arial"/>
                <a:cs typeface="Arial"/>
              </a:rPr>
              <a:t>c</a:t>
            </a:r>
            <a:r>
              <a:rPr dirty="0" smtClean="0" sz="2000" spc="0">
                <a:latin typeface="Arial"/>
                <a:cs typeface="Arial"/>
              </a:rPr>
              <a:t>ode:</a:t>
            </a:r>
            <a:r>
              <a:rPr dirty="0" smtClean="0" sz="2000" spc="-4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JMP</a:t>
            </a:r>
            <a:endParaRPr sz="2000">
              <a:latin typeface="Arial"/>
              <a:cs typeface="Arial"/>
            </a:endParaRPr>
          </a:p>
          <a:p>
            <a:pPr lvl="1" marL="697865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697865" algn="l"/>
              </a:tabLst>
            </a:pPr>
            <a:r>
              <a:rPr dirty="0" smtClean="0" sz="2000">
                <a:latin typeface="Arial"/>
                <a:cs typeface="Arial"/>
              </a:rPr>
              <a:t>Ope</a:t>
            </a:r>
            <a:r>
              <a:rPr dirty="0" smtClean="0" sz="2000" spc="5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and:</a:t>
            </a:r>
            <a:r>
              <a:rPr dirty="0" smtClean="0" sz="2000" spc="-4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2085</a:t>
            </a:r>
            <a:endParaRPr sz="2000">
              <a:latin typeface="Arial"/>
              <a:cs typeface="Arial"/>
            </a:endParaRPr>
          </a:p>
          <a:p>
            <a:pPr lvl="1" marL="697865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697865" algn="l"/>
              </a:tabLst>
            </a:pPr>
            <a:r>
              <a:rPr dirty="0" smtClean="0" sz="2000">
                <a:latin typeface="Arial"/>
                <a:cs typeface="Arial"/>
              </a:rPr>
              <a:t>Binary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c</a:t>
            </a:r>
            <a:r>
              <a:rPr dirty="0" smtClean="0" sz="2000" spc="5">
                <a:latin typeface="Arial"/>
                <a:cs typeface="Arial"/>
              </a:rPr>
              <a:t>o</a:t>
            </a:r>
            <a:r>
              <a:rPr dirty="0" smtClean="0" sz="2000" spc="0">
                <a:latin typeface="Arial"/>
                <a:cs typeface="Arial"/>
              </a:rPr>
              <a:t>de: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79194" y="3476879"/>
            <a:ext cx="2244090" cy="12534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841500" algn="l"/>
              </a:tabLst>
            </a:pPr>
            <a:r>
              <a:rPr dirty="0" smtClean="0" sz="2400" spc="-185">
                <a:latin typeface="Arial"/>
                <a:cs typeface="Arial"/>
              </a:rPr>
              <a:t>1</a:t>
            </a:r>
            <a:r>
              <a:rPr dirty="0" smtClean="0" sz="2400" spc="0">
                <a:latin typeface="Arial"/>
                <a:cs typeface="Arial"/>
              </a:rPr>
              <a:t>1</a:t>
            </a:r>
            <a:r>
              <a:rPr dirty="0" smtClean="0" sz="2400" spc="-10">
                <a:latin typeface="Arial"/>
                <a:cs typeface="Arial"/>
              </a:rPr>
              <a:t>0</a:t>
            </a:r>
            <a:r>
              <a:rPr dirty="0" smtClean="0" sz="2400" spc="0">
                <a:latin typeface="Arial"/>
                <a:cs typeface="Arial"/>
              </a:rPr>
              <a:t>0</a:t>
            </a:r>
            <a:r>
              <a:rPr dirty="0" smtClean="0" sz="2400" spc="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0</a:t>
            </a:r>
            <a:r>
              <a:rPr dirty="0" smtClean="0" sz="2400" spc="-10">
                <a:latin typeface="Arial"/>
                <a:cs typeface="Arial"/>
              </a:rPr>
              <a:t>0</a:t>
            </a:r>
            <a:r>
              <a:rPr dirty="0" smtClean="0" sz="2400" spc="-185">
                <a:latin typeface="Arial"/>
                <a:cs typeface="Arial"/>
              </a:rPr>
              <a:t>1</a:t>
            </a:r>
            <a:r>
              <a:rPr dirty="0" smtClean="0" sz="2400" spc="0">
                <a:latin typeface="Arial"/>
                <a:cs typeface="Arial"/>
              </a:rPr>
              <a:t>1	</a:t>
            </a:r>
            <a:r>
              <a:rPr dirty="0" smtClean="0" sz="2400" spc="-10">
                <a:latin typeface="Arial"/>
                <a:cs typeface="Arial"/>
              </a:rPr>
              <a:t>C</a:t>
            </a:r>
            <a:r>
              <a:rPr dirty="0" smtClean="0" sz="2400" spc="0">
                <a:latin typeface="Arial"/>
                <a:cs typeface="Arial"/>
              </a:rPr>
              <a:t>3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8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1876425" algn="l"/>
              </a:tabLst>
            </a:pPr>
            <a:r>
              <a:rPr dirty="0" smtClean="0" sz="2400">
                <a:latin typeface="Arial"/>
                <a:cs typeface="Arial"/>
              </a:rPr>
              <a:t>10</a:t>
            </a:r>
            <a:r>
              <a:rPr dirty="0" smtClean="0" sz="2400" spc="-10">
                <a:latin typeface="Arial"/>
                <a:cs typeface="Arial"/>
              </a:rPr>
              <a:t>0</a:t>
            </a:r>
            <a:r>
              <a:rPr dirty="0" smtClean="0" sz="2400" spc="0">
                <a:latin typeface="Arial"/>
                <a:cs typeface="Arial"/>
              </a:rPr>
              <a:t>0</a:t>
            </a:r>
            <a:r>
              <a:rPr dirty="0" smtClean="0" sz="2400" spc="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01</a:t>
            </a:r>
            <a:r>
              <a:rPr dirty="0" smtClean="0" sz="2400" spc="-10">
                <a:latin typeface="Arial"/>
                <a:cs typeface="Arial"/>
              </a:rPr>
              <a:t>0</a:t>
            </a:r>
            <a:r>
              <a:rPr dirty="0" smtClean="0" sz="2400" spc="0">
                <a:latin typeface="Arial"/>
                <a:cs typeface="Arial"/>
              </a:rPr>
              <a:t>1	</a:t>
            </a:r>
            <a:r>
              <a:rPr dirty="0" smtClean="0" sz="2400" spc="0">
                <a:latin typeface="Arial"/>
                <a:cs typeface="Arial"/>
              </a:rPr>
              <a:t>85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1876425" algn="l"/>
              </a:tabLst>
            </a:pPr>
            <a:r>
              <a:rPr dirty="0" smtClean="0" sz="2400">
                <a:latin typeface="Arial"/>
                <a:cs typeface="Arial"/>
              </a:rPr>
              <a:t>00</a:t>
            </a:r>
            <a:r>
              <a:rPr dirty="0" smtClean="0" sz="2400" spc="-10">
                <a:latin typeface="Arial"/>
                <a:cs typeface="Arial"/>
              </a:rPr>
              <a:t>1</a:t>
            </a:r>
            <a:r>
              <a:rPr dirty="0" smtClean="0" sz="2400" spc="0">
                <a:latin typeface="Arial"/>
                <a:cs typeface="Arial"/>
              </a:rPr>
              <a:t>0</a:t>
            </a:r>
            <a:r>
              <a:rPr dirty="0" smtClean="0" sz="2400" spc="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00</a:t>
            </a:r>
            <a:r>
              <a:rPr dirty="0" smtClean="0" sz="2400" spc="-10">
                <a:latin typeface="Arial"/>
                <a:cs typeface="Arial"/>
              </a:rPr>
              <a:t>0</a:t>
            </a:r>
            <a:r>
              <a:rPr dirty="0" smtClean="0" sz="2400" spc="0">
                <a:latin typeface="Arial"/>
                <a:cs typeface="Arial"/>
              </a:rPr>
              <a:t>0	</a:t>
            </a:r>
            <a:r>
              <a:rPr dirty="0" smtClean="0" sz="2400" spc="0">
                <a:latin typeface="Arial"/>
                <a:cs typeface="Arial"/>
              </a:rPr>
              <a:t>20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22775" y="3385439"/>
            <a:ext cx="353060" cy="46735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6203" sz="3600" spc="-7">
                <a:latin typeface="Arial"/>
                <a:cs typeface="Arial"/>
              </a:rPr>
              <a:t>1</a:t>
            </a:r>
            <a:r>
              <a:rPr dirty="0" smtClean="0" sz="1600" spc="-10">
                <a:latin typeface="Arial"/>
                <a:cs typeface="Arial"/>
              </a:rPr>
              <a:t>st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92166" y="3476879"/>
            <a:ext cx="687070" cy="3759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400">
                <a:latin typeface="Arial"/>
                <a:cs typeface="Arial"/>
              </a:rPr>
              <a:t>byte.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22775" y="3842892"/>
            <a:ext cx="1082040" cy="8877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20000"/>
              </a:lnSpc>
            </a:pPr>
            <a:r>
              <a:rPr dirty="0" smtClean="0" sz="2400" spc="-5">
                <a:latin typeface="Arial"/>
                <a:cs typeface="Arial"/>
              </a:rPr>
              <a:t>2</a:t>
            </a:r>
            <a:r>
              <a:rPr dirty="0" smtClean="0" baseline="24305" sz="2400" spc="-15">
                <a:latin typeface="Arial"/>
                <a:cs typeface="Arial"/>
              </a:rPr>
              <a:t>nd</a:t>
            </a:r>
            <a:r>
              <a:rPr dirty="0" smtClean="0" baseline="24305" sz="2400" spc="-15">
                <a:latin typeface="Arial"/>
                <a:cs typeface="Arial"/>
              </a:rPr>
              <a:t> </a:t>
            </a:r>
            <a:r>
              <a:rPr dirty="0" smtClean="0" baseline="24305" sz="2400" spc="-33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byte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-5">
                <a:latin typeface="Arial"/>
                <a:cs typeface="Arial"/>
              </a:rPr>
              <a:t>3</a:t>
            </a:r>
            <a:r>
              <a:rPr dirty="0" smtClean="0" baseline="24305" sz="2400" spc="-22">
                <a:latin typeface="Arial"/>
                <a:cs typeface="Arial"/>
              </a:rPr>
              <a:t>r</a:t>
            </a:r>
            <a:r>
              <a:rPr dirty="0" smtClean="0" baseline="24305" sz="2400" spc="-15">
                <a:latin typeface="Arial"/>
                <a:cs typeface="Arial"/>
              </a:rPr>
              <a:t>d</a:t>
            </a:r>
            <a:r>
              <a:rPr dirty="0" smtClean="0" baseline="24305" sz="2400" spc="-15">
                <a:latin typeface="Arial"/>
                <a:cs typeface="Arial"/>
              </a:rPr>
              <a:t> </a:t>
            </a:r>
            <a:r>
              <a:rPr dirty="0" smtClean="0" baseline="24305" sz="2400" spc="-33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byte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4540" y="5750255"/>
            <a:ext cx="4879340" cy="405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600" b="1" u="heavy">
                <a:solidFill>
                  <a:srgbClr val="800000"/>
                </a:solidFill>
                <a:latin typeface="Arial"/>
                <a:cs typeface="Arial"/>
              </a:rPr>
              <a:t>N</a:t>
            </a:r>
            <a:r>
              <a:rPr dirty="0" smtClean="0" sz="2600" spc="10" b="1" u="heavy">
                <a:solidFill>
                  <a:srgbClr val="800000"/>
                </a:solidFill>
                <a:latin typeface="Arial"/>
                <a:cs typeface="Arial"/>
              </a:rPr>
              <a:t>o</a:t>
            </a:r>
            <a:r>
              <a:rPr dirty="0" smtClean="0" sz="2600" spc="0" b="1" u="heavy">
                <a:solidFill>
                  <a:srgbClr val="800000"/>
                </a:solidFill>
                <a:latin typeface="Arial"/>
                <a:cs typeface="Arial"/>
              </a:rPr>
              <a:t>te:</a:t>
            </a:r>
            <a:r>
              <a:rPr dirty="0" smtClean="0" sz="2600" spc="-20" b="1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Error</a:t>
            </a:r>
            <a:r>
              <a:rPr dirty="0" smtClean="0" sz="2600" spc="-20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in bo</a:t>
            </a:r>
            <a:r>
              <a:rPr dirty="0" smtClean="0" sz="2600" spc="5">
                <a:latin typeface="Arial"/>
                <a:cs typeface="Arial"/>
              </a:rPr>
              <a:t>o</a:t>
            </a:r>
            <a:r>
              <a:rPr dirty="0" smtClean="0" sz="2600" spc="0">
                <a:latin typeface="Arial"/>
                <a:cs typeface="Arial"/>
              </a:rPr>
              <a:t>k on</a:t>
            </a:r>
            <a:r>
              <a:rPr dirty="0" smtClean="0" sz="2600" spc="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pa</a:t>
            </a:r>
            <a:r>
              <a:rPr dirty="0" smtClean="0" sz="2600" spc="5">
                <a:latin typeface="Arial"/>
                <a:cs typeface="Arial"/>
              </a:rPr>
              <a:t>g</a:t>
            </a:r>
            <a:r>
              <a:rPr dirty="0" smtClean="0" sz="2600" spc="0">
                <a:latin typeface="Arial"/>
                <a:cs typeface="Arial"/>
              </a:rPr>
              <a:t>e </a:t>
            </a:r>
            <a:r>
              <a:rPr dirty="0" smtClean="0" sz="2600" spc="5">
                <a:latin typeface="Arial"/>
                <a:cs typeface="Arial"/>
              </a:rPr>
              <a:t>14</a:t>
            </a:r>
            <a:r>
              <a:rPr dirty="0" smtClean="0" sz="2600" spc="0">
                <a:latin typeface="Arial"/>
                <a:cs typeface="Arial"/>
              </a:rPr>
              <a:t>6.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434465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Ad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ressing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omic Sans MS"/>
                <a:cs typeface="Comic Sans MS"/>
              </a:rPr>
              <a:t>M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20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roprocessors</a:t>
            </a:r>
            <a:r>
              <a:rPr dirty="0" smtClean="0" sz="1600" spc="25">
                <a:latin typeface="Comic Sans MS"/>
                <a:cs typeface="Comic Sans MS"/>
              </a:rPr>
              <a:t> </a:t>
            </a:r>
            <a:r>
              <a:rPr dirty="0" smtClean="0" sz="1600" spc="-15">
                <a:latin typeface="Comic Sans MS"/>
                <a:cs typeface="Comic Sans MS"/>
              </a:rPr>
              <a:t>&amp;</a:t>
            </a:r>
            <a:r>
              <a:rPr dirty="0" smtClean="0" sz="1600" spc="-5">
                <a:latin typeface="Comic Sans MS"/>
                <a:cs typeface="Comic Sans MS"/>
              </a:rPr>
              <a:t> 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10">
                <a:latin typeface="Comic Sans MS"/>
                <a:cs typeface="Comic Sans MS"/>
              </a:rPr>
              <a:t>nterfa</a:t>
            </a:r>
            <a:r>
              <a:rPr dirty="0" smtClean="0" sz="1600" spc="-15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ing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omic Sans MS"/>
                <a:cs typeface="Comic Sans MS"/>
              </a:rPr>
              <a:t>12</a:t>
            </a:fld>
            <a:endParaRPr sz="14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1018588"/>
            <a:ext cx="7421880" cy="22542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12700" indent="-343535">
              <a:lnSpc>
                <a:spcPct val="98100"/>
              </a:lnSpc>
              <a:buClr>
                <a:srgbClr val="9900CC"/>
              </a:buClr>
              <a:buSzPct val="128846"/>
              <a:buFont typeface="Arial"/>
              <a:buChar char="•"/>
              <a:tabLst>
                <a:tab pos="355600" algn="l"/>
              </a:tabLst>
            </a:pPr>
            <a:r>
              <a:rPr dirty="0" smtClean="0" sz="2600">
                <a:latin typeface="Arial"/>
                <a:cs typeface="Arial"/>
              </a:rPr>
              <a:t>T</a:t>
            </a:r>
            <a:r>
              <a:rPr dirty="0" smtClean="0" sz="2600" spc="5">
                <a:latin typeface="Arial"/>
                <a:cs typeface="Arial"/>
              </a:rPr>
              <a:t>h</a:t>
            </a:r>
            <a:r>
              <a:rPr dirty="0" smtClean="0" sz="2600" spc="0">
                <a:latin typeface="Arial"/>
                <a:cs typeface="Arial"/>
              </a:rPr>
              <a:t>e</a:t>
            </a:r>
            <a:r>
              <a:rPr dirty="0" smtClean="0" sz="2600" spc="-1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micr</a:t>
            </a:r>
            <a:r>
              <a:rPr dirty="0" smtClean="0" sz="2600" spc="5">
                <a:latin typeface="Arial"/>
                <a:cs typeface="Arial"/>
              </a:rPr>
              <a:t>o</a:t>
            </a:r>
            <a:r>
              <a:rPr dirty="0" smtClean="0" sz="2600" spc="0">
                <a:latin typeface="Arial"/>
                <a:cs typeface="Arial"/>
              </a:rPr>
              <a:t>pro</a:t>
            </a:r>
            <a:r>
              <a:rPr dirty="0" smtClean="0" sz="2600" spc="5">
                <a:latin typeface="Arial"/>
                <a:cs typeface="Arial"/>
              </a:rPr>
              <a:t>c</a:t>
            </a:r>
            <a:r>
              <a:rPr dirty="0" smtClean="0" sz="2600" spc="0">
                <a:latin typeface="Arial"/>
                <a:cs typeface="Arial"/>
              </a:rPr>
              <a:t>e</a:t>
            </a:r>
            <a:r>
              <a:rPr dirty="0" smtClean="0" sz="2600" spc="5">
                <a:latin typeface="Arial"/>
                <a:cs typeface="Arial"/>
              </a:rPr>
              <a:t>s</a:t>
            </a:r>
            <a:r>
              <a:rPr dirty="0" smtClean="0" sz="2600" spc="0">
                <a:latin typeface="Arial"/>
                <a:cs typeface="Arial"/>
              </a:rPr>
              <a:t>sor</a:t>
            </a:r>
            <a:r>
              <a:rPr dirty="0" smtClean="0" sz="2600" spc="-4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h</a:t>
            </a:r>
            <a:r>
              <a:rPr dirty="0" smtClean="0" sz="2600" spc="5">
                <a:latin typeface="Arial"/>
                <a:cs typeface="Arial"/>
              </a:rPr>
              <a:t>a</a:t>
            </a:r>
            <a:r>
              <a:rPr dirty="0" smtClean="0" sz="2600" spc="0">
                <a:latin typeface="Arial"/>
                <a:cs typeface="Arial"/>
              </a:rPr>
              <a:t>s</a:t>
            </a:r>
            <a:r>
              <a:rPr dirty="0" smtClean="0" sz="2600" spc="-10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di</a:t>
            </a:r>
            <a:r>
              <a:rPr dirty="0" smtClean="0" sz="2600" spc="-50">
                <a:latin typeface="Arial"/>
                <a:cs typeface="Arial"/>
              </a:rPr>
              <a:t>f</a:t>
            </a:r>
            <a:r>
              <a:rPr dirty="0" smtClean="0" sz="2600" spc="0">
                <a:latin typeface="Arial"/>
                <a:cs typeface="Arial"/>
              </a:rPr>
              <a:t>ferent</a:t>
            </a:r>
            <a:r>
              <a:rPr dirty="0" smtClean="0" sz="2600" spc="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w</a:t>
            </a:r>
            <a:r>
              <a:rPr dirty="0" smtClean="0" sz="2600" spc="5">
                <a:latin typeface="Arial"/>
                <a:cs typeface="Arial"/>
              </a:rPr>
              <a:t>a</a:t>
            </a:r>
            <a:r>
              <a:rPr dirty="0" smtClean="0" sz="2600" spc="0">
                <a:latin typeface="Arial"/>
                <a:cs typeface="Arial"/>
              </a:rPr>
              <a:t>ys</a:t>
            </a:r>
            <a:r>
              <a:rPr dirty="0" smtClean="0" sz="2600" spc="-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of</a:t>
            </a:r>
            <a:r>
              <a:rPr dirty="0" smtClean="0" sz="2600" spc="0">
                <a:latin typeface="Arial"/>
                <a:cs typeface="Arial"/>
              </a:rPr>
              <a:t> s</a:t>
            </a:r>
            <a:r>
              <a:rPr dirty="0" smtClean="0" sz="2600" spc="5">
                <a:latin typeface="Arial"/>
                <a:cs typeface="Arial"/>
              </a:rPr>
              <a:t>p</a:t>
            </a:r>
            <a:r>
              <a:rPr dirty="0" smtClean="0" sz="2600" spc="0">
                <a:latin typeface="Arial"/>
                <a:cs typeface="Arial"/>
              </a:rPr>
              <a:t>e</a:t>
            </a:r>
            <a:r>
              <a:rPr dirty="0" smtClean="0" sz="2600" spc="5">
                <a:latin typeface="Arial"/>
                <a:cs typeface="Arial"/>
              </a:rPr>
              <a:t>c</a:t>
            </a:r>
            <a:r>
              <a:rPr dirty="0" smtClean="0" sz="2600" spc="0">
                <a:latin typeface="Arial"/>
                <a:cs typeface="Arial"/>
              </a:rPr>
              <a:t>ifying</a:t>
            </a:r>
            <a:r>
              <a:rPr dirty="0" smtClean="0" sz="2600" spc="-20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the</a:t>
            </a:r>
            <a:r>
              <a:rPr dirty="0" smtClean="0" sz="2600" spc="10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d</a:t>
            </a:r>
            <a:r>
              <a:rPr dirty="0" smtClean="0" sz="2600" spc="5">
                <a:latin typeface="Arial"/>
                <a:cs typeface="Arial"/>
              </a:rPr>
              <a:t>a</a:t>
            </a:r>
            <a:r>
              <a:rPr dirty="0" smtClean="0" sz="2600" spc="0">
                <a:latin typeface="Arial"/>
                <a:cs typeface="Arial"/>
              </a:rPr>
              <a:t>ta for</a:t>
            </a:r>
            <a:r>
              <a:rPr dirty="0" smtClean="0" sz="2600" spc="-10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the</a:t>
            </a:r>
            <a:r>
              <a:rPr dirty="0" smtClean="0" sz="2600" spc="10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in</a:t>
            </a:r>
            <a:r>
              <a:rPr dirty="0" smtClean="0" sz="2600" spc="5">
                <a:latin typeface="Arial"/>
                <a:cs typeface="Arial"/>
              </a:rPr>
              <a:t>s</a:t>
            </a:r>
            <a:r>
              <a:rPr dirty="0" smtClean="0" sz="2600" spc="0">
                <a:latin typeface="Arial"/>
                <a:cs typeface="Arial"/>
              </a:rPr>
              <a:t>truction.</a:t>
            </a:r>
            <a:r>
              <a:rPr dirty="0" smtClean="0" sz="2600" spc="-6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T</a:t>
            </a:r>
            <a:r>
              <a:rPr dirty="0" smtClean="0" sz="2600" spc="5">
                <a:latin typeface="Arial"/>
                <a:cs typeface="Arial"/>
              </a:rPr>
              <a:t>h</a:t>
            </a:r>
            <a:r>
              <a:rPr dirty="0" smtClean="0" sz="2600" spc="0">
                <a:latin typeface="Arial"/>
                <a:cs typeface="Arial"/>
              </a:rPr>
              <a:t>e</a:t>
            </a:r>
            <a:r>
              <a:rPr dirty="0" smtClean="0" sz="2600" spc="5">
                <a:latin typeface="Arial"/>
                <a:cs typeface="Arial"/>
              </a:rPr>
              <a:t>s</a:t>
            </a:r>
            <a:r>
              <a:rPr dirty="0" smtClean="0" sz="2600" spc="0">
                <a:latin typeface="Arial"/>
                <a:cs typeface="Arial"/>
              </a:rPr>
              <a:t>e</a:t>
            </a:r>
            <a:r>
              <a:rPr dirty="0" smtClean="0" sz="2600" spc="-1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are</a:t>
            </a:r>
            <a:r>
              <a:rPr dirty="0" smtClean="0" sz="2600" spc="0">
                <a:latin typeface="Arial"/>
                <a:cs typeface="Arial"/>
              </a:rPr>
              <a:t> called</a:t>
            </a:r>
            <a:r>
              <a:rPr dirty="0" smtClean="0" sz="2600" spc="-10">
                <a:latin typeface="Arial"/>
                <a:cs typeface="Arial"/>
              </a:rPr>
              <a:t> </a:t>
            </a:r>
            <a:r>
              <a:rPr dirty="0" smtClean="0" sz="2600" spc="-5">
                <a:latin typeface="Arial"/>
                <a:cs typeface="Arial"/>
              </a:rPr>
              <a:t>“</a:t>
            </a:r>
            <a:r>
              <a:rPr dirty="0" smtClean="0" sz="2600" spc="0">
                <a:solidFill>
                  <a:srgbClr val="800000"/>
                </a:solidFill>
                <a:latin typeface="Arial"/>
                <a:cs typeface="Arial"/>
              </a:rPr>
              <a:t>ad</a:t>
            </a:r>
            <a:r>
              <a:rPr dirty="0" smtClean="0" sz="2600" spc="5">
                <a:solidFill>
                  <a:srgbClr val="800000"/>
                </a:solidFill>
                <a:latin typeface="Arial"/>
                <a:cs typeface="Arial"/>
              </a:rPr>
              <a:t>d</a:t>
            </a:r>
            <a:r>
              <a:rPr dirty="0" smtClean="0" sz="2600" spc="0">
                <a:solidFill>
                  <a:srgbClr val="800000"/>
                </a:solidFill>
                <a:latin typeface="Arial"/>
                <a:cs typeface="Arial"/>
              </a:rPr>
              <a:t>res</a:t>
            </a:r>
            <a:r>
              <a:rPr dirty="0" smtClean="0" sz="2600" spc="5">
                <a:solidFill>
                  <a:srgbClr val="800000"/>
                </a:solidFill>
                <a:latin typeface="Arial"/>
                <a:cs typeface="Arial"/>
              </a:rPr>
              <a:t>s</a:t>
            </a:r>
            <a:r>
              <a:rPr dirty="0" smtClean="0" sz="2600" spc="0">
                <a:solidFill>
                  <a:srgbClr val="800000"/>
                </a:solidFill>
                <a:latin typeface="Arial"/>
                <a:cs typeface="Arial"/>
              </a:rPr>
              <a:t>ing</a:t>
            </a:r>
            <a:r>
              <a:rPr dirty="0" smtClean="0" sz="2600" spc="-25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dirty="0" smtClean="0" sz="2600" spc="0">
                <a:solidFill>
                  <a:srgbClr val="800000"/>
                </a:solidFill>
                <a:latin typeface="Arial"/>
                <a:cs typeface="Arial"/>
              </a:rPr>
              <a:t>mod</a:t>
            </a:r>
            <a:r>
              <a:rPr dirty="0" smtClean="0" sz="2600" spc="5">
                <a:solidFill>
                  <a:srgbClr val="800000"/>
                </a:solidFill>
                <a:latin typeface="Arial"/>
                <a:cs typeface="Arial"/>
              </a:rPr>
              <a:t>e</a:t>
            </a:r>
            <a:r>
              <a:rPr dirty="0" smtClean="0" sz="2600" spc="15">
                <a:solidFill>
                  <a:srgbClr val="800000"/>
                </a:solidFill>
                <a:latin typeface="Arial"/>
                <a:cs typeface="Arial"/>
              </a:rPr>
              <a:t>s</a:t>
            </a:r>
            <a:r>
              <a:rPr dirty="0" smtClean="0" sz="2600" spc="-5">
                <a:latin typeface="Arial"/>
                <a:cs typeface="Arial"/>
              </a:rPr>
              <a:t>”</a:t>
            </a:r>
            <a:r>
              <a:rPr dirty="0" smtClean="0" sz="2600" spc="0">
                <a:latin typeface="Arial"/>
                <a:cs typeface="Arial"/>
              </a:rPr>
              <a:t>.</a:t>
            </a:r>
            <a:endParaRPr sz="26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1"/>
              </a:spcBef>
              <a:buClr>
                <a:srgbClr val="9900CC"/>
              </a:buClr>
              <a:buFont typeface="Arial"/>
              <a:buChar char="•"/>
            </a:pPr>
            <a:endParaRPr sz="600"/>
          </a:p>
          <a:p>
            <a:pPr>
              <a:lnSpc>
                <a:spcPts val="1000"/>
              </a:lnSpc>
              <a:buClr>
                <a:srgbClr val="9900CC"/>
              </a:buClr>
              <a:buFont typeface="Arial"/>
              <a:buChar char="•"/>
            </a:pPr>
            <a:endParaRPr sz="1000"/>
          </a:p>
          <a:p>
            <a:pPr>
              <a:lnSpc>
                <a:spcPts val="1000"/>
              </a:lnSpc>
              <a:buClr>
                <a:srgbClr val="9900CC"/>
              </a:buClr>
              <a:buFont typeface="Arial"/>
              <a:buChar char="•"/>
            </a:pPr>
            <a:endParaRPr sz="1000"/>
          </a:p>
          <a:p>
            <a:pPr>
              <a:lnSpc>
                <a:spcPts val="1000"/>
              </a:lnSpc>
              <a:buClr>
                <a:srgbClr val="9900CC"/>
              </a:buClr>
              <a:buFont typeface="Arial"/>
              <a:buChar char="•"/>
            </a:pPr>
            <a:endParaRPr sz="1000"/>
          </a:p>
          <a:p>
            <a:pPr marL="355600" indent="-343535">
              <a:lnSpc>
                <a:spcPct val="100000"/>
              </a:lnSpc>
              <a:buClr>
                <a:srgbClr val="9900CC"/>
              </a:buClr>
              <a:buSzPct val="128846"/>
              <a:buFont typeface="Arial"/>
              <a:buChar char="•"/>
              <a:tabLst>
                <a:tab pos="355600" algn="l"/>
              </a:tabLst>
            </a:pPr>
            <a:r>
              <a:rPr dirty="0" smtClean="0" sz="2600" spc="5">
                <a:latin typeface="Arial"/>
                <a:cs typeface="Arial"/>
              </a:rPr>
              <a:t>Th</a:t>
            </a:r>
            <a:r>
              <a:rPr dirty="0" smtClean="0" sz="2600" spc="0">
                <a:latin typeface="Arial"/>
                <a:cs typeface="Arial"/>
              </a:rPr>
              <a:t>e</a:t>
            </a:r>
            <a:r>
              <a:rPr dirty="0" smtClean="0" sz="2600" spc="-1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8085 h</a:t>
            </a:r>
            <a:r>
              <a:rPr dirty="0" smtClean="0" sz="2600" spc="5">
                <a:latin typeface="Arial"/>
                <a:cs typeface="Arial"/>
              </a:rPr>
              <a:t>a</a:t>
            </a:r>
            <a:r>
              <a:rPr dirty="0" smtClean="0" sz="2600" spc="0">
                <a:latin typeface="Arial"/>
                <a:cs typeface="Arial"/>
              </a:rPr>
              <a:t>s four a</a:t>
            </a:r>
            <a:r>
              <a:rPr dirty="0" smtClean="0" sz="2600" spc="5">
                <a:latin typeface="Arial"/>
                <a:cs typeface="Arial"/>
              </a:rPr>
              <a:t>d</a:t>
            </a:r>
            <a:r>
              <a:rPr dirty="0" smtClean="0" sz="2600" spc="0">
                <a:latin typeface="Arial"/>
                <a:cs typeface="Arial"/>
              </a:rPr>
              <a:t>dre</a:t>
            </a:r>
            <a:r>
              <a:rPr dirty="0" smtClean="0" sz="2600" spc="5">
                <a:latin typeface="Arial"/>
                <a:cs typeface="Arial"/>
              </a:rPr>
              <a:t>s</a:t>
            </a:r>
            <a:r>
              <a:rPr dirty="0" smtClean="0" sz="2600" spc="0">
                <a:latin typeface="Arial"/>
                <a:cs typeface="Arial"/>
              </a:rPr>
              <a:t>si</a:t>
            </a:r>
            <a:r>
              <a:rPr dirty="0" smtClean="0" sz="2600" spc="5">
                <a:latin typeface="Arial"/>
                <a:cs typeface="Arial"/>
              </a:rPr>
              <a:t>n</a:t>
            </a:r>
            <a:r>
              <a:rPr dirty="0" smtClean="0" sz="2600" spc="0">
                <a:latin typeface="Arial"/>
                <a:cs typeface="Arial"/>
              </a:rPr>
              <a:t>g</a:t>
            </a:r>
            <a:r>
              <a:rPr dirty="0" smtClean="0" sz="2600" spc="-2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mo</a:t>
            </a:r>
            <a:r>
              <a:rPr dirty="0" smtClean="0" sz="2600" spc="5">
                <a:latin typeface="Arial"/>
                <a:cs typeface="Arial"/>
              </a:rPr>
              <a:t>d</a:t>
            </a:r>
            <a:r>
              <a:rPr dirty="0" smtClean="0" sz="2600" spc="0">
                <a:latin typeface="Arial"/>
                <a:cs typeface="Arial"/>
              </a:rPr>
              <a:t>e</a:t>
            </a:r>
            <a:r>
              <a:rPr dirty="0" smtClean="0" sz="2600" spc="5">
                <a:latin typeface="Arial"/>
                <a:cs typeface="Arial"/>
              </a:rPr>
              <a:t>s</a:t>
            </a:r>
            <a:r>
              <a:rPr dirty="0" smtClean="0" sz="2600" spc="0">
                <a:latin typeface="Arial"/>
                <a:cs typeface="Arial"/>
              </a:rPr>
              <a:t>: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2044" y="3318382"/>
            <a:ext cx="1736089" cy="16929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99085" indent="-287020">
              <a:lnSpc>
                <a:spcPct val="100000"/>
              </a:lnSpc>
              <a:buClr>
                <a:srgbClr val="FF0066"/>
              </a:buClr>
              <a:buFont typeface="Arial"/>
              <a:buChar char="–"/>
              <a:tabLst>
                <a:tab pos="299085" algn="l"/>
              </a:tabLst>
            </a:pPr>
            <a:r>
              <a:rPr dirty="0" smtClean="0" sz="2400" spc="0">
                <a:solidFill>
                  <a:srgbClr val="990000"/>
                </a:solidFill>
                <a:latin typeface="Arial"/>
                <a:cs typeface="Arial"/>
              </a:rPr>
              <a:t>Impl</a:t>
            </a:r>
            <a:r>
              <a:rPr dirty="0" smtClean="0" sz="2400" spc="-1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dirty="0" smtClean="0" sz="2400" spc="0">
                <a:solidFill>
                  <a:srgbClr val="990000"/>
                </a:solidFill>
                <a:latin typeface="Arial"/>
                <a:cs typeface="Arial"/>
              </a:rPr>
              <a:t>ed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8"/>
              </a:spcBef>
              <a:buClr>
                <a:srgbClr val="FF0066"/>
              </a:buClr>
              <a:buFont typeface="Arial"/>
              <a:buChar char="–"/>
            </a:pPr>
            <a:endParaRPr sz="550"/>
          </a:p>
          <a:p>
            <a:pPr marL="299085" indent="-287020">
              <a:lnSpc>
                <a:spcPct val="100000"/>
              </a:lnSpc>
              <a:buClr>
                <a:srgbClr val="FF0066"/>
              </a:buClr>
              <a:buFont typeface="Arial"/>
              <a:buChar char="–"/>
              <a:tabLst>
                <a:tab pos="299085" algn="l"/>
              </a:tabLst>
            </a:pPr>
            <a:r>
              <a:rPr dirty="0" smtClean="0" sz="2400" spc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dirty="0" smtClean="0" sz="2400" spc="5">
                <a:solidFill>
                  <a:srgbClr val="990000"/>
                </a:solidFill>
                <a:latin typeface="Arial"/>
                <a:cs typeface="Arial"/>
              </a:rPr>
              <a:t>m</a:t>
            </a:r>
            <a:r>
              <a:rPr dirty="0" smtClean="0" sz="2400" spc="0">
                <a:solidFill>
                  <a:srgbClr val="990000"/>
                </a:solidFill>
                <a:latin typeface="Arial"/>
                <a:cs typeface="Arial"/>
              </a:rPr>
              <a:t>mediate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  <a:buClr>
                <a:srgbClr val="FF0066"/>
              </a:buClr>
              <a:buFont typeface="Arial"/>
              <a:buChar char="–"/>
            </a:pPr>
            <a:endParaRPr sz="550"/>
          </a:p>
          <a:p>
            <a:pPr marL="299085" indent="-287020">
              <a:lnSpc>
                <a:spcPct val="100000"/>
              </a:lnSpc>
              <a:buClr>
                <a:srgbClr val="FF0066"/>
              </a:buClr>
              <a:buFont typeface="Arial"/>
              <a:buChar char="–"/>
              <a:tabLst>
                <a:tab pos="299085" algn="l"/>
              </a:tabLst>
            </a:pPr>
            <a:r>
              <a:rPr dirty="0" smtClean="0" sz="2400" spc="0">
                <a:solidFill>
                  <a:srgbClr val="990000"/>
                </a:solidFill>
                <a:latin typeface="Arial"/>
                <a:cs typeface="Arial"/>
              </a:rPr>
              <a:t>D</a:t>
            </a:r>
            <a:r>
              <a:rPr dirty="0" smtClean="0" sz="2400" spc="-1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dirty="0" smtClean="0" sz="2400" spc="0">
                <a:solidFill>
                  <a:srgbClr val="990000"/>
                </a:solidFill>
                <a:latin typeface="Arial"/>
                <a:cs typeface="Arial"/>
              </a:rPr>
              <a:t>rect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6"/>
              </a:spcBef>
              <a:buClr>
                <a:srgbClr val="FF0066"/>
              </a:buClr>
              <a:buFont typeface="Arial"/>
              <a:buChar char="–"/>
            </a:pPr>
            <a:endParaRPr sz="550"/>
          </a:p>
          <a:p>
            <a:pPr marL="299085" indent="-287020">
              <a:lnSpc>
                <a:spcPct val="100000"/>
              </a:lnSpc>
              <a:buClr>
                <a:srgbClr val="FF0066"/>
              </a:buClr>
              <a:buFont typeface="Arial"/>
              <a:buChar char="–"/>
              <a:tabLst>
                <a:tab pos="299085" algn="l"/>
              </a:tabLst>
            </a:pPr>
            <a:r>
              <a:rPr dirty="0" smtClean="0" sz="2400" spc="0">
                <a:solidFill>
                  <a:srgbClr val="990000"/>
                </a:solidFill>
                <a:latin typeface="Arial"/>
                <a:cs typeface="Arial"/>
              </a:rPr>
              <a:t>Indirect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08375" y="3318382"/>
            <a:ext cx="1363980" cy="16929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400">
                <a:latin typeface="Arial"/>
                <a:cs typeface="Arial"/>
              </a:rPr>
              <a:t>CMA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8"/>
              </a:spcBef>
            </a:pPr>
            <a:endParaRPr sz="550"/>
          </a:p>
          <a:p>
            <a:pPr marL="12700">
              <a:lnSpc>
                <a:spcPct val="100000"/>
              </a:lnSpc>
            </a:pPr>
            <a:r>
              <a:rPr dirty="0" smtClean="0" sz="2400">
                <a:latin typeface="Arial"/>
                <a:cs typeface="Arial"/>
              </a:rPr>
              <a:t>MVI</a:t>
            </a:r>
            <a:r>
              <a:rPr dirty="0" smtClean="0" sz="2400" spc="-1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B,</a:t>
            </a:r>
            <a:r>
              <a:rPr dirty="0" smtClean="0" sz="2400" spc="-10">
                <a:latin typeface="Arial"/>
                <a:cs typeface="Arial"/>
              </a:rPr>
              <a:t> </a:t>
            </a:r>
            <a:r>
              <a:rPr dirty="0" smtClean="0" sz="2400" spc="-5">
                <a:latin typeface="Arial"/>
                <a:cs typeface="Arial"/>
              </a:rPr>
              <a:t>45</a:t>
            </a:r>
            <a:endParaRPr sz="2400">
              <a:latin typeface="Arial"/>
              <a:cs typeface="Arial"/>
            </a:endParaRPr>
          </a:p>
          <a:p>
            <a:pPr marL="12700" marR="12700">
              <a:lnSpc>
                <a:spcPct val="120000"/>
              </a:lnSpc>
            </a:pPr>
            <a:r>
              <a:rPr dirty="0" smtClean="0" sz="2400">
                <a:latin typeface="Arial"/>
                <a:cs typeface="Arial"/>
              </a:rPr>
              <a:t>L</a:t>
            </a:r>
            <a:r>
              <a:rPr dirty="0" smtClean="0" sz="2400" spc="-10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-120">
                <a:latin typeface="Arial"/>
                <a:cs typeface="Arial"/>
              </a:rPr>
              <a:t> </a:t>
            </a:r>
            <a:r>
              <a:rPr dirty="0" smtClean="0" sz="2400" spc="-5">
                <a:latin typeface="Arial"/>
                <a:cs typeface="Arial"/>
              </a:rPr>
              <a:t>4000</a:t>
            </a:r>
            <a:r>
              <a:rPr dirty="0" smtClean="0" sz="2400" spc="-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-10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AX B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79194" y="5062601"/>
            <a:ext cx="6614159" cy="620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dirty="0" smtClean="0" sz="2000">
                <a:latin typeface="Arial"/>
                <a:cs typeface="Arial"/>
              </a:rPr>
              <a:t>Load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the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ac</a:t>
            </a:r>
            <a:r>
              <a:rPr dirty="0" smtClean="0" sz="2000" spc="5">
                <a:latin typeface="Arial"/>
                <a:cs typeface="Arial"/>
              </a:rPr>
              <a:t>c</a:t>
            </a:r>
            <a:r>
              <a:rPr dirty="0" smtClean="0" sz="2000" spc="0">
                <a:latin typeface="Arial"/>
                <a:cs typeface="Arial"/>
              </a:rPr>
              <a:t>umula</a:t>
            </a:r>
            <a:r>
              <a:rPr dirty="0" smtClean="0" sz="2000" spc="-10">
                <a:latin typeface="Arial"/>
                <a:cs typeface="Arial"/>
              </a:rPr>
              <a:t>t</a:t>
            </a:r>
            <a:r>
              <a:rPr dirty="0" smtClean="0" sz="2000" spc="0">
                <a:latin typeface="Arial"/>
                <a:cs typeface="Arial"/>
              </a:rPr>
              <a:t>or</a:t>
            </a:r>
            <a:r>
              <a:rPr dirty="0" smtClean="0" sz="2000" spc="-5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with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the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contents</a:t>
            </a:r>
            <a:r>
              <a:rPr dirty="0" smtClean="0" sz="2000" spc="-4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of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the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me</a:t>
            </a:r>
            <a:r>
              <a:rPr dirty="0" smtClean="0" sz="2000" spc="-10">
                <a:latin typeface="Arial"/>
                <a:cs typeface="Arial"/>
              </a:rPr>
              <a:t>m</a:t>
            </a:r>
            <a:r>
              <a:rPr dirty="0" smtClean="0" sz="2000" spc="0">
                <a:latin typeface="Arial"/>
                <a:cs typeface="Arial"/>
              </a:rPr>
              <a:t>ory</a:t>
            </a:r>
            <a:endParaRPr sz="20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dirty="0" smtClean="0" sz="2000">
                <a:latin typeface="Arial"/>
                <a:cs typeface="Arial"/>
              </a:rPr>
              <a:t>location</a:t>
            </a:r>
            <a:r>
              <a:rPr dirty="0" smtClean="0" sz="2000" spc="-2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who</a:t>
            </a:r>
            <a:r>
              <a:rPr dirty="0" smtClean="0" sz="2000" spc="5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e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add</a:t>
            </a:r>
            <a:r>
              <a:rPr dirty="0" smtClean="0" sz="2000" spc="5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e</a:t>
            </a:r>
            <a:r>
              <a:rPr dirty="0" smtClean="0" sz="2000" spc="5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s</a:t>
            </a:r>
            <a:r>
              <a:rPr dirty="0" smtClean="0" sz="2000" spc="-3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is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sto</a:t>
            </a:r>
            <a:r>
              <a:rPr dirty="0" smtClean="0" sz="2000" spc="5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ed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in </a:t>
            </a:r>
            <a:r>
              <a:rPr dirty="0" smtClean="0" sz="2000" spc="-10">
                <a:latin typeface="Arial"/>
                <a:cs typeface="Arial"/>
              </a:rPr>
              <a:t>t</a:t>
            </a:r>
            <a:r>
              <a:rPr dirty="0" smtClean="0" sz="2000" spc="0">
                <a:latin typeface="Arial"/>
                <a:cs typeface="Arial"/>
              </a:rPr>
              <a:t>he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register</a:t>
            </a:r>
            <a:r>
              <a:rPr dirty="0" smtClean="0" sz="2000" spc="-4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pair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BC).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88595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Data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For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ats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omic Sans MS"/>
                <a:cs typeface="Comic Sans MS"/>
              </a:rPr>
              <a:t>M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20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roprocessors</a:t>
            </a:r>
            <a:r>
              <a:rPr dirty="0" smtClean="0" sz="1600" spc="25">
                <a:latin typeface="Comic Sans MS"/>
                <a:cs typeface="Comic Sans MS"/>
              </a:rPr>
              <a:t> </a:t>
            </a:r>
            <a:r>
              <a:rPr dirty="0" smtClean="0" sz="1600" spc="-15">
                <a:latin typeface="Comic Sans MS"/>
                <a:cs typeface="Comic Sans MS"/>
              </a:rPr>
              <a:t>&amp;</a:t>
            </a:r>
            <a:r>
              <a:rPr dirty="0" smtClean="0" sz="1600" spc="-5">
                <a:latin typeface="Comic Sans MS"/>
                <a:cs typeface="Comic Sans MS"/>
              </a:rPr>
              <a:t> 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10">
                <a:latin typeface="Comic Sans MS"/>
                <a:cs typeface="Comic Sans MS"/>
              </a:rPr>
              <a:t>nterfa</a:t>
            </a:r>
            <a:r>
              <a:rPr dirty="0" smtClean="0" sz="1600" spc="-15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ing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omic Sans MS"/>
                <a:cs typeface="Comic Sans MS"/>
              </a:rPr>
              <a:t>12</a:t>
            </a:fld>
            <a:endParaRPr sz="14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1027777"/>
            <a:ext cx="7611745" cy="4319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1539875" indent="-343535">
              <a:lnSpc>
                <a:spcPct val="96300"/>
              </a:lnSpc>
              <a:buClr>
                <a:srgbClr val="9900CC"/>
              </a:buClr>
              <a:buSzPct val="128846"/>
              <a:buFont typeface="Arial"/>
              <a:buChar char="•"/>
              <a:tabLst>
                <a:tab pos="355600" algn="l"/>
              </a:tabLst>
            </a:pPr>
            <a:r>
              <a:rPr dirty="0" smtClean="0" sz="2600">
                <a:latin typeface="Arial"/>
                <a:cs typeface="Arial"/>
              </a:rPr>
              <a:t>In</a:t>
            </a:r>
            <a:r>
              <a:rPr dirty="0" smtClean="0" sz="2600" spc="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an</a:t>
            </a:r>
            <a:r>
              <a:rPr dirty="0" smtClean="0" sz="2600" spc="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8</a:t>
            </a:r>
            <a:r>
              <a:rPr dirty="0" smtClean="0" sz="2600" spc="-5">
                <a:latin typeface="Arial"/>
                <a:cs typeface="Arial"/>
              </a:rPr>
              <a:t>-</a:t>
            </a:r>
            <a:r>
              <a:rPr dirty="0" smtClean="0" sz="2600" spc="0">
                <a:latin typeface="Arial"/>
                <a:cs typeface="Arial"/>
              </a:rPr>
              <a:t>bit micropro</a:t>
            </a:r>
            <a:r>
              <a:rPr dirty="0" smtClean="0" sz="2600" spc="10">
                <a:latin typeface="Arial"/>
                <a:cs typeface="Arial"/>
              </a:rPr>
              <a:t>c</a:t>
            </a:r>
            <a:r>
              <a:rPr dirty="0" smtClean="0" sz="2600" spc="0">
                <a:latin typeface="Arial"/>
                <a:cs typeface="Arial"/>
              </a:rPr>
              <a:t>esso</a:t>
            </a:r>
            <a:r>
              <a:rPr dirty="0" smtClean="0" sz="2600" spc="-155">
                <a:latin typeface="Arial"/>
                <a:cs typeface="Arial"/>
              </a:rPr>
              <a:t>r</a:t>
            </a:r>
            <a:r>
              <a:rPr dirty="0" smtClean="0" sz="2600" spc="0">
                <a:latin typeface="Arial"/>
                <a:cs typeface="Arial"/>
              </a:rPr>
              <a:t>,</a:t>
            </a:r>
            <a:r>
              <a:rPr dirty="0" smtClean="0" sz="2600" spc="-3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d</a:t>
            </a:r>
            <a:r>
              <a:rPr dirty="0" smtClean="0" sz="2600" spc="5">
                <a:latin typeface="Arial"/>
                <a:cs typeface="Arial"/>
              </a:rPr>
              <a:t>a</a:t>
            </a:r>
            <a:r>
              <a:rPr dirty="0" smtClean="0" sz="2600" spc="0">
                <a:latin typeface="Arial"/>
                <a:cs typeface="Arial"/>
              </a:rPr>
              <a:t>ta</a:t>
            </a:r>
            <a:r>
              <a:rPr dirty="0" smtClean="0" sz="2600" spc="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c</a:t>
            </a:r>
            <a:r>
              <a:rPr dirty="0" smtClean="0" sz="2600" spc="5">
                <a:latin typeface="Arial"/>
                <a:cs typeface="Arial"/>
              </a:rPr>
              <a:t>a</a:t>
            </a:r>
            <a:r>
              <a:rPr dirty="0" smtClean="0" sz="2600" spc="0">
                <a:latin typeface="Arial"/>
                <a:cs typeface="Arial"/>
              </a:rPr>
              <a:t>n</a:t>
            </a:r>
            <a:r>
              <a:rPr dirty="0" smtClean="0" sz="2600" spc="-1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be</a:t>
            </a:r>
            <a:r>
              <a:rPr dirty="0" smtClean="0" sz="2600" spc="0">
                <a:latin typeface="Arial"/>
                <a:cs typeface="Arial"/>
              </a:rPr>
              <a:t> repre</a:t>
            </a:r>
            <a:r>
              <a:rPr dirty="0" smtClean="0" sz="2600" spc="10">
                <a:latin typeface="Arial"/>
                <a:cs typeface="Arial"/>
              </a:rPr>
              <a:t>s</a:t>
            </a:r>
            <a:r>
              <a:rPr dirty="0" smtClean="0" sz="2600" spc="0">
                <a:latin typeface="Arial"/>
                <a:cs typeface="Arial"/>
              </a:rPr>
              <a:t>e</a:t>
            </a:r>
            <a:r>
              <a:rPr dirty="0" smtClean="0" sz="2600" spc="5">
                <a:latin typeface="Arial"/>
                <a:cs typeface="Arial"/>
              </a:rPr>
              <a:t>n</a:t>
            </a:r>
            <a:r>
              <a:rPr dirty="0" smtClean="0" sz="2600" spc="0">
                <a:latin typeface="Arial"/>
                <a:cs typeface="Arial"/>
              </a:rPr>
              <a:t>ted</a:t>
            </a:r>
            <a:r>
              <a:rPr dirty="0" smtClean="0" sz="2600" spc="-10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in one</a:t>
            </a:r>
            <a:r>
              <a:rPr dirty="0" smtClean="0" sz="2600" spc="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of fo</a:t>
            </a:r>
            <a:r>
              <a:rPr dirty="0" smtClean="0" sz="2600" spc="5">
                <a:latin typeface="Arial"/>
                <a:cs typeface="Arial"/>
              </a:rPr>
              <a:t>u</a:t>
            </a:r>
            <a:r>
              <a:rPr dirty="0" smtClean="0" sz="2600" spc="0">
                <a:latin typeface="Arial"/>
                <a:cs typeface="Arial"/>
              </a:rPr>
              <a:t>r </a:t>
            </a:r>
            <a:r>
              <a:rPr dirty="0" smtClean="0" sz="2600" spc="-15">
                <a:latin typeface="Arial"/>
                <a:cs typeface="Arial"/>
              </a:rPr>
              <a:t>f</a:t>
            </a:r>
            <a:r>
              <a:rPr dirty="0" smtClean="0" sz="2600" spc="0">
                <a:latin typeface="Arial"/>
                <a:cs typeface="Arial"/>
              </a:rPr>
              <a:t>orm</a:t>
            </a:r>
            <a:r>
              <a:rPr dirty="0" smtClean="0" sz="2600" spc="5">
                <a:latin typeface="Arial"/>
                <a:cs typeface="Arial"/>
              </a:rPr>
              <a:t>a</a:t>
            </a:r>
            <a:r>
              <a:rPr dirty="0" smtClean="0" sz="2600" spc="0">
                <a:latin typeface="Arial"/>
                <a:cs typeface="Arial"/>
              </a:rPr>
              <a:t>ts:</a:t>
            </a:r>
            <a:endParaRPr sz="2600">
              <a:latin typeface="Arial"/>
              <a:cs typeface="Arial"/>
            </a:endParaRPr>
          </a:p>
          <a:p>
            <a:pPr lvl="1" marL="1155700" indent="-228600">
              <a:lnSpc>
                <a:spcPct val="100000"/>
              </a:lnSpc>
              <a:spcBef>
                <a:spcPts val="490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mtClean="0" sz="2000" spc="-10">
                <a:latin typeface="Arial"/>
                <a:cs typeface="Arial"/>
              </a:rPr>
              <a:t>A</a:t>
            </a:r>
            <a:r>
              <a:rPr dirty="0" smtClean="0" sz="2000" spc="-10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CII</a:t>
            </a:r>
            <a:endParaRPr sz="2000">
              <a:latin typeface="Arial"/>
              <a:cs typeface="Arial"/>
            </a:endParaRPr>
          </a:p>
          <a:p>
            <a:pPr lvl="1" marL="1155700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mtClean="0" sz="2000">
                <a:latin typeface="Arial"/>
                <a:cs typeface="Arial"/>
              </a:rPr>
              <a:t>BCD</a:t>
            </a:r>
            <a:endParaRPr sz="2000">
              <a:latin typeface="Arial"/>
              <a:cs typeface="Arial"/>
            </a:endParaRPr>
          </a:p>
          <a:p>
            <a:pPr lvl="1" marL="1155700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mtClean="0" sz="2000">
                <a:latin typeface="Arial"/>
                <a:cs typeface="Arial"/>
              </a:rPr>
              <a:t>Signed </a:t>
            </a:r>
            <a:r>
              <a:rPr dirty="0" smtClean="0" sz="2000" spc="-10">
                <a:latin typeface="Arial"/>
                <a:cs typeface="Arial"/>
              </a:rPr>
              <a:t>I</a:t>
            </a:r>
            <a:r>
              <a:rPr dirty="0" smtClean="0" sz="2000" spc="0">
                <a:latin typeface="Arial"/>
                <a:cs typeface="Arial"/>
              </a:rPr>
              <a:t>nteger</a:t>
            </a:r>
            <a:endParaRPr sz="2000">
              <a:latin typeface="Arial"/>
              <a:cs typeface="Arial"/>
            </a:endParaRPr>
          </a:p>
          <a:p>
            <a:pPr lvl="1" marL="1155700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mtClean="0" sz="2000">
                <a:latin typeface="Arial"/>
                <a:cs typeface="Arial"/>
              </a:rPr>
              <a:t>Unsigned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In</a:t>
            </a:r>
            <a:r>
              <a:rPr dirty="0" smtClean="0" sz="2000" spc="-10">
                <a:latin typeface="Arial"/>
                <a:cs typeface="Arial"/>
              </a:rPr>
              <a:t>t</a:t>
            </a:r>
            <a:r>
              <a:rPr dirty="0" smtClean="0" sz="2000" spc="0">
                <a:latin typeface="Arial"/>
                <a:cs typeface="Arial"/>
              </a:rPr>
              <a:t>ege</a:t>
            </a:r>
            <a:r>
              <a:rPr dirty="0" smtClean="0" sz="2000" spc="-100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30"/>
              </a:spcBef>
            </a:pPr>
            <a:endParaRPr sz="1000"/>
          </a:p>
          <a:p>
            <a:pPr marL="756285" marR="12700" indent="-287020">
              <a:lnSpc>
                <a:spcPct val="100000"/>
              </a:lnSpc>
              <a:buClr>
                <a:srgbClr val="FF0066"/>
              </a:buClr>
              <a:buFont typeface="Arial"/>
              <a:buChar char="–"/>
              <a:tabLst>
                <a:tab pos="756285" algn="l"/>
              </a:tabLst>
            </a:pPr>
            <a:r>
              <a:rPr dirty="0" smtClean="0" sz="2400" spc="0">
                <a:latin typeface="Arial"/>
                <a:cs typeface="Arial"/>
              </a:rPr>
              <a:t>It</a:t>
            </a:r>
            <a:r>
              <a:rPr dirty="0" smtClean="0" sz="2400" spc="-1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is important to reco</a:t>
            </a:r>
            <a:r>
              <a:rPr dirty="0" smtClean="0" sz="2400" spc="-10">
                <a:latin typeface="Arial"/>
                <a:cs typeface="Arial"/>
              </a:rPr>
              <a:t>g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1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ze</a:t>
            </a:r>
            <a:r>
              <a:rPr dirty="0" smtClean="0" sz="2400" spc="2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that the</a:t>
            </a:r>
            <a:r>
              <a:rPr dirty="0" smtClean="0" sz="2400" spc="-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microprocessor</a:t>
            </a:r>
            <a:r>
              <a:rPr dirty="0" smtClean="0" sz="2400" spc="0">
                <a:latin typeface="Arial"/>
                <a:cs typeface="Arial"/>
              </a:rPr>
              <a:t> de</a:t>
            </a:r>
            <a:r>
              <a:rPr dirty="0" smtClean="0" sz="2400" spc="-1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ls</a:t>
            </a:r>
            <a:r>
              <a:rPr dirty="0" smtClean="0" sz="2400" spc="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w</a:t>
            </a:r>
            <a:r>
              <a:rPr dirty="0" smtClean="0" sz="2400" spc="-1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th</a:t>
            </a:r>
            <a:r>
              <a:rPr dirty="0" smtClean="0" sz="2400" spc="2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0</a:t>
            </a:r>
            <a:r>
              <a:rPr dirty="0" smtClean="0" sz="2400" spc="-55">
                <a:latin typeface="Arial"/>
                <a:cs typeface="Arial"/>
              </a:rPr>
              <a:t>’</a:t>
            </a:r>
            <a:r>
              <a:rPr dirty="0" smtClean="0" sz="2400" spc="0">
                <a:latin typeface="Arial"/>
                <a:cs typeface="Arial"/>
              </a:rPr>
              <a:t>s</a:t>
            </a:r>
            <a:r>
              <a:rPr dirty="0" smtClean="0" sz="2400" spc="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and </a:t>
            </a:r>
            <a:r>
              <a:rPr dirty="0" smtClean="0" sz="2400" spc="-5">
                <a:latin typeface="Arial"/>
                <a:cs typeface="Arial"/>
              </a:rPr>
              <a:t>1</a:t>
            </a:r>
            <a:r>
              <a:rPr dirty="0" smtClean="0" sz="2400" spc="-55">
                <a:latin typeface="Arial"/>
                <a:cs typeface="Arial"/>
              </a:rPr>
              <a:t>’</a:t>
            </a:r>
            <a:r>
              <a:rPr dirty="0" smtClean="0" sz="2400" spc="0"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  <a:p>
            <a:pPr lvl="1" marL="1155700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mtClean="0" sz="2000">
                <a:latin typeface="Arial"/>
                <a:cs typeface="Arial"/>
              </a:rPr>
              <a:t>It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deals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with </a:t>
            </a:r>
            <a:r>
              <a:rPr dirty="0" smtClean="0" sz="2000" spc="-10">
                <a:latin typeface="Arial"/>
                <a:cs typeface="Arial"/>
              </a:rPr>
              <a:t>v</a:t>
            </a:r>
            <a:r>
              <a:rPr dirty="0" smtClean="0" sz="2000" spc="0">
                <a:latin typeface="Arial"/>
                <a:cs typeface="Arial"/>
              </a:rPr>
              <a:t>alues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as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strings</a:t>
            </a:r>
            <a:r>
              <a:rPr dirty="0" smtClean="0" sz="2000" spc="-3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of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bits.</a:t>
            </a:r>
            <a:endParaRPr sz="2000">
              <a:latin typeface="Arial"/>
              <a:cs typeface="Arial"/>
            </a:endParaRPr>
          </a:p>
          <a:p>
            <a:pPr lvl="1" marL="1155700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mtClean="0" sz="2000">
                <a:latin typeface="Arial"/>
                <a:cs typeface="Arial"/>
              </a:rPr>
              <a:t>It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is </a:t>
            </a:r>
            <a:r>
              <a:rPr dirty="0" smtClean="0" sz="2000" spc="-10">
                <a:latin typeface="Arial"/>
                <a:cs typeface="Arial"/>
              </a:rPr>
              <a:t>t</a:t>
            </a:r>
            <a:r>
              <a:rPr dirty="0" smtClean="0" sz="2000" spc="0">
                <a:latin typeface="Arial"/>
                <a:cs typeface="Arial"/>
              </a:rPr>
              <a:t>he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job</a:t>
            </a:r>
            <a:r>
              <a:rPr dirty="0" smtClean="0" sz="2000" spc="-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of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the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user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to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add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</a:t>
            </a:r>
            <a:r>
              <a:rPr dirty="0" smtClean="0" sz="2000" spc="-2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meaning</a:t>
            </a:r>
            <a:r>
              <a:rPr dirty="0" smtClean="0" sz="2000" spc="-2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to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these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string</a:t>
            </a:r>
            <a:r>
              <a:rPr dirty="0" smtClean="0" sz="2000" spc="5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88595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Data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For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ats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1027777"/>
            <a:ext cx="7591425" cy="40024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343535" indent="-343535">
              <a:lnSpc>
                <a:spcPct val="96300"/>
              </a:lnSpc>
              <a:buClr>
                <a:srgbClr val="9900CC"/>
              </a:buClr>
              <a:buSzPct val="128846"/>
              <a:buFont typeface="Arial"/>
              <a:buChar char="•"/>
              <a:tabLst>
                <a:tab pos="355600" algn="l"/>
              </a:tabLst>
            </a:pPr>
            <a:r>
              <a:rPr dirty="0" smtClean="0" sz="2600">
                <a:latin typeface="Arial"/>
                <a:cs typeface="Arial"/>
              </a:rPr>
              <a:t>A</a:t>
            </a:r>
            <a:r>
              <a:rPr dirty="0" smtClean="0" sz="2600" spc="5">
                <a:latin typeface="Arial"/>
                <a:cs typeface="Arial"/>
              </a:rPr>
              <a:t>s</a:t>
            </a:r>
            <a:r>
              <a:rPr dirty="0" smtClean="0" sz="2600" spc="0">
                <a:latin typeface="Arial"/>
                <a:cs typeface="Arial"/>
              </a:rPr>
              <a:t>s</a:t>
            </a:r>
            <a:r>
              <a:rPr dirty="0" smtClean="0" sz="2600" spc="5">
                <a:latin typeface="Arial"/>
                <a:cs typeface="Arial"/>
              </a:rPr>
              <a:t>u</a:t>
            </a:r>
            <a:r>
              <a:rPr dirty="0" smtClean="0" sz="2600" spc="0">
                <a:latin typeface="Arial"/>
                <a:cs typeface="Arial"/>
              </a:rPr>
              <a:t>me</a:t>
            </a:r>
            <a:r>
              <a:rPr dirty="0" smtClean="0" sz="2600" spc="-20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the a</a:t>
            </a:r>
            <a:r>
              <a:rPr dirty="0" smtClean="0" sz="2600" spc="5">
                <a:latin typeface="Arial"/>
                <a:cs typeface="Arial"/>
              </a:rPr>
              <a:t>c</a:t>
            </a:r>
            <a:r>
              <a:rPr dirty="0" smtClean="0" sz="2600" spc="0">
                <a:latin typeface="Arial"/>
                <a:cs typeface="Arial"/>
              </a:rPr>
              <a:t>c</a:t>
            </a:r>
            <a:r>
              <a:rPr dirty="0" smtClean="0" sz="2600" spc="5">
                <a:latin typeface="Arial"/>
                <a:cs typeface="Arial"/>
              </a:rPr>
              <a:t>u</a:t>
            </a:r>
            <a:r>
              <a:rPr dirty="0" smtClean="0" sz="2600" spc="0">
                <a:latin typeface="Arial"/>
                <a:cs typeface="Arial"/>
              </a:rPr>
              <a:t>mul</a:t>
            </a:r>
            <a:r>
              <a:rPr dirty="0" smtClean="0" sz="2600" spc="5">
                <a:latin typeface="Arial"/>
                <a:cs typeface="Arial"/>
              </a:rPr>
              <a:t>a</a:t>
            </a:r>
            <a:r>
              <a:rPr dirty="0" smtClean="0" sz="2600" spc="0">
                <a:latin typeface="Arial"/>
                <a:cs typeface="Arial"/>
              </a:rPr>
              <a:t>tor</a:t>
            </a:r>
            <a:r>
              <a:rPr dirty="0" smtClean="0" sz="2600" spc="-3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c</a:t>
            </a:r>
            <a:r>
              <a:rPr dirty="0" smtClean="0" sz="2600" spc="5">
                <a:latin typeface="Arial"/>
                <a:cs typeface="Arial"/>
              </a:rPr>
              <a:t>o</a:t>
            </a:r>
            <a:r>
              <a:rPr dirty="0" smtClean="0" sz="2600" spc="0">
                <a:latin typeface="Arial"/>
                <a:cs typeface="Arial"/>
              </a:rPr>
              <a:t>ntains</a:t>
            </a:r>
            <a:r>
              <a:rPr dirty="0" smtClean="0" sz="2600" spc="-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the following</a:t>
            </a:r>
            <a:r>
              <a:rPr dirty="0" smtClean="0" sz="2600" spc="0">
                <a:latin typeface="Arial"/>
                <a:cs typeface="Arial"/>
              </a:rPr>
              <a:t> v</a:t>
            </a:r>
            <a:r>
              <a:rPr dirty="0" smtClean="0" sz="2600" spc="5">
                <a:latin typeface="Arial"/>
                <a:cs typeface="Arial"/>
              </a:rPr>
              <a:t>a</a:t>
            </a:r>
            <a:r>
              <a:rPr dirty="0" smtClean="0" sz="2600" spc="0">
                <a:latin typeface="Arial"/>
                <a:cs typeface="Arial"/>
              </a:rPr>
              <a:t>lue: 0</a:t>
            </a:r>
            <a:r>
              <a:rPr dirty="0" smtClean="0" sz="2600" spc="5">
                <a:latin typeface="Arial"/>
                <a:cs typeface="Arial"/>
              </a:rPr>
              <a:t>1</a:t>
            </a:r>
            <a:r>
              <a:rPr dirty="0" smtClean="0" sz="2600" spc="0">
                <a:latin typeface="Arial"/>
                <a:cs typeface="Arial"/>
              </a:rPr>
              <a:t>00</a:t>
            </a:r>
            <a:r>
              <a:rPr dirty="0" smtClean="0" sz="2600" spc="-10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0</a:t>
            </a:r>
            <a:r>
              <a:rPr dirty="0" smtClean="0" sz="2600" spc="5">
                <a:latin typeface="Arial"/>
                <a:cs typeface="Arial"/>
              </a:rPr>
              <a:t>0</a:t>
            </a:r>
            <a:r>
              <a:rPr dirty="0" smtClean="0" sz="2600" spc="0">
                <a:latin typeface="Arial"/>
                <a:cs typeface="Arial"/>
              </a:rPr>
              <a:t>0</a:t>
            </a:r>
            <a:r>
              <a:rPr dirty="0" smtClean="0" sz="2600" spc="20">
                <a:latin typeface="Arial"/>
                <a:cs typeface="Arial"/>
              </a:rPr>
              <a:t>1</a:t>
            </a:r>
            <a:r>
              <a:rPr dirty="0" smtClean="0" sz="2600" spc="0">
                <a:latin typeface="Arial"/>
                <a:cs typeface="Arial"/>
              </a:rPr>
              <a:t>.</a:t>
            </a:r>
            <a:endParaRPr sz="26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33"/>
              </a:spcBef>
              <a:buClr>
                <a:srgbClr val="9900CC"/>
              </a:buClr>
              <a:buFont typeface="Arial"/>
              <a:buChar char="•"/>
            </a:pPr>
            <a:endParaRPr sz="550"/>
          </a:p>
          <a:p>
            <a:pPr lvl="1" marL="756285" indent="-287020">
              <a:lnSpc>
                <a:spcPct val="100000"/>
              </a:lnSpc>
              <a:buClr>
                <a:srgbClr val="FF0066"/>
              </a:buClr>
              <a:buFont typeface="Arial"/>
              <a:buChar char="–"/>
              <a:tabLst>
                <a:tab pos="756285" algn="l"/>
              </a:tabLst>
            </a:pP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-10">
                <a:latin typeface="Arial"/>
                <a:cs typeface="Arial"/>
              </a:rPr>
              <a:t>h</a:t>
            </a:r>
            <a:r>
              <a:rPr dirty="0" smtClean="0" sz="2400" spc="0">
                <a:latin typeface="Arial"/>
                <a:cs typeface="Arial"/>
              </a:rPr>
              <a:t>ere are four </a:t>
            </a:r>
            <a:r>
              <a:rPr dirty="0" smtClean="0" sz="2400" spc="-15">
                <a:latin typeface="Arial"/>
                <a:cs typeface="Arial"/>
              </a:rPr>
              <a:t>w</a:t>
            </a:r>
            <a:r>
              <a:rPr dirty="0" smtClean="0" sz="2400" spc="0">
                <a:latin typeface="Arial"/>
                <a:cs typeface="Arial"/>
              </a:rPr>
              <a:t>ays of</a:t>
            </a:r>
            <a:r>
              <a:rPr dirty="0" smtClean="0" sz="2400" spc="-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read</a:t>
            </a:r>
            <a:r>
              <a:rPr dirty="0" smtClean="0" sz="2400" spc="-15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ng</a:t>
            </a:r>
            <a:r>
              <a:rPr dirty="0" smtClean="0" sz="2400" spc="1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this va</a:t>
            </a:r>
            <a:r>
              <a:rPr dirty="0" smtClean="0" sz="2400" spc="-15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u</a:t>
            </a:r>
            <a:r>
              <a:rPr dirty="0" smtClean="0" sz="2400" spc="-10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lvl="2" marL="1155700" marR="995044" indent="-2286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mtClean="0" sz="2000">
                <a:latin typeface="Arial"/>
                <a:cs typeface="Arial"/>
              </a:rPr>
              <a:t>It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is an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un</a:t>
            </a:r>
            <a:r>
              <a:rPr dirty="0" smtClean="0" sz="2000" spc="5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igned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integer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expre</a:t>
            </a:r>
            <a:r>
              <a:rPr dirty="0" smtClean="0" sz="2000" spc="5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s</a:t>
            </a:r>
            <a:r>
              <a:rPr dirty="0" smtClean="0" sz="2000" spc="5">
                <a:latin typeface="Arial"/>
                <a:cs typeface="Arial"/>
              </a:rPr>
              <a:t>e</a:t>
            </a:r>
            <a:r>
              <a:rPr dirty="0" smtClean="0" sz="2000" spc="0">
                <a:latin typeface="Arial"/>
                <a:cs typeface="Arial"/>
              </a:rPr>
              <a:t>d</a:t>
            </a:r>
            <a:r>
              <a:rPr dirty="0" smtClean="0" sz="2000" spc="-5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in binar</a:t>
            </a:r>
            <a:r>
              <a:rPr dirty="0" smtClean="0" sz="2000" spc="-145">
                <a:latin typeface="Arial"/>
                <a:cs typeface="Arial"/>
              </a:rPr>
              <a:t>y</a:t>
            </a:r>
            <a:r>
              <a:rPr dirty="0" smtClean="0" sz="2000" spc="0">
                <a:latin typeface="Arial"/>
                <a:cs typeface="Arial"/>
              </a:rPr>
              <a:t>,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the</a:t>
            </a:r>
            <a:r>
              <a:rPr dirty="0" smtClean="0" sz="2000" spc="0">
                <a:latin typeface="Arial"/>
                <a:cs typeface="Arial"/>
              </a:rPr>
              <a:t> equivalent</a:t>
            </a:r>
            <a:r>
              <a:rPr dirty="0" smtClean="0" sz="2000" spc="-2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de</a:t>
            </a:r>
            <a:r>
              <a:rPr dirty="0" smtClean="0" sz="2000" spc="5">
                <a:latin typeface="Arial"/>
                <a:cs typeface="Arial"/>
              </a:rPr>
              <a:t>c</a:t>
            </a:r>
            <a:r>
              <a:rPr dirty="0" smtClean="0" sz="2000" spc="0">
                <a:latin typeface="Arial"/>
                <a:cs typeface="Arial"/>
              </a:rPr>
              <a:t>imal</a:t>
            </a:r>
            <a:r>
              <a:rPr dirty="0" smtClean="0" sz="2000" spc="-2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number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would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be 65.</a:t>
            </a:r>
            <a:endParaRPr sz="2000">
              <a:latin typeface="Arial"/>
              <a:cs typeface="Arial"/>
            </a:endParaRPr>
          </a:p>
          <a:p>
            <a:pPr lvl="2" marL="1155700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mtClean="0" sz="2000">
                <a:latin typeface="Arial"/>
                <a:cs typeface="Arial"/>
              </a:rPr>
              <a:t>It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is a number</a:t>
            </a:r>
            <a:r>
              <a:rPr dirty="0" smtClean="0" sz="2000" spc="-3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expre</a:t>
            </a:r>
            <a:r>
              <a:rPr dirty="0" smtClean="0" sz="2000" spc="5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s</a:t>
            </a:r>
            <a:r>
              <a:rPr dirty="0" smtClean="0" sz="2000" spc="5">
                <a:latin typeface="Arial"/>
                <a:cs typeface="Arial"/>
              </a:rPr>
              <a:t>e</a:t>
            </a:r>
            <a:r>
              <a:rPr dirty="0" smtClean="0" sz="2000" spc="0">
                <a:latin typeface="Arial"/>
                <a:cs typeface="Arial"/>
              </a:rPr>
              <a:t>d</a:t>
            </a:r>
            <a:r>
              <a:rPr dirty="0" smtClean="0" sz="2000" spc="-4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in </a:t>
            </a:r>
            <a:r>
              <a:rPr dirty="0" smtClean="0" sz="2000" spc="-10">
                <a:latin typeface="Arial"/>
                <a:cs typeface="Arial"/>
              </a:rPr>
              <a:t>B</a:t>
            </a:r>
            <a:r>
              <a:rPr dirty="0" smtClean="0" sz="2000" spc="0">
                <a:latin typeface="Arial"/>
                <a:cs typeface="Arial"/>
              </a:rPr>
              <a:t>CD</a:t>
            </a:r>
            <a:r>
              <a:rPr dirty="0" smtClean="0" sz="2000" spc="5">
                <a:latin typeface="Arial"/>
                <a:cs typeface="Arial"/>
              </a:rPr>
              <a:t> </a:t>
            </a:r>
            <a:r>
              <a:rPr dirty="0" smtClean="0" sz="2000" spc="10">
                <a:latin typeface="Arial"/>
                <a:cs typeface="Arial"/>
              </a:rPr>
              <a:t>(</a:t>
            </a:r>
            <a:r>
              <a:rPr dirty="0" smtClean="0" sz="2000" spc="-5">
                <a:solidFill>
                  <a:srgbClr val="990000"/>
                </a:solidFill>
                <a:latin typeface="Arial"/>
                <a:cs typeface="Arial"/>
              </a:rPr>
              <a:t>B</a:t>
            </a:r>
            <a:r>
              <a:rPr dirty="0" smtClean="0" sz="2000" spc="0">
                <a:latin typeface="Arial"/>
                <a:cs typeface="Arial"/>
              </a:rPr>
              <a:t>ina</a:t>
            </a:r>
            <a:r>
              <a:rPr dirty="0" smtClean="0" sz="2000" spc="5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y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5">
                <a:solidFill>
                  <a:srgbClr val="990000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latin typeface="Arial"/>
                <a:cs typeface="Arial"/>
              </a:rPr>
              <a:t>oded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5">
                <a:solidFill>
                  <a:srgbClr val="990000"/>
                </a:solidFill>
                <a:latin typeface="Arial"/>
                <a:cs typeface="Arial"/>
              </a:rPr>
              <a:t>D</a:t>
            </a:r>
            <a:r>
              <a:rPr dirty="0" smtClean="0" sz="2000" spc="0">
                <a:latin typeface="Arial"/>
                <a:cs typeface="Arial"/>
              </a:rPr>
              <a:t>e</a:t>
            </a:r>
            <a:r>
              <a:rPr dirty="0" smtClean="0" sz="2000" spc="5">
                <a:latin typeface="Arial"/>
                <a:cs typeface="Arial"/>
              </a:rPr>
              <a:t>c</a:t>
            </a:r>
            <a:r>
              <a:rPr dirty="0" smtClean="0" sz="2000" spc="0">
                <a:latin typeface="Arial"/>
                <a:cs typeface="Arial"/>
              </a:rPr>
              <a:t>imal)</a:t>
            </a:r>
            <a:endParaRPr sz="2000">
              <a:latin typeface="Arial"/>
              <a:cs typeface="Arial"/>
            </a:endParaRPr>
          </a:p>
          <a:p>
            <a:pPr marL="1155700">
              <a:lnSpc>
                <a:spcPct val="100000"/>
              </a:lnSpc>
            </a:pPr>
            <a:r>
              <a:rPr dirty="0" smtClean="0" sz="2000">
                <a:latin typeface="Arial"/>
                <a:cs typeface="Arial"/>
              </a:rPr>
              <a:t>forma</a:t>
            </a:r>
            <a:r>
              <a:rPr dirty="0" smtClean="0" sz="2000" spc="-10">
                <a:latin typeface="Arial"/>
                <a:cs typeface="Arial"/>
              </a:rPr>
              <a:t>t</a:t>
            </a:r>
            <a:r>
              <a:rPr dirty="0" smtClean="0" sz="2000" spc="0">
                <a:latin typeface="Arial"/>
                <a:cs typeface="Arial"/>
              </a:rPr>
              <a:t>.</a:t>
            </a:r>
            <a:r>
              <a:rPr dirty="0" smtClean="0" sz="2000" spc="-8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That</a:t>
            </a:r>
            <a:r>
              <a:rPr dirty="0" smtClean="0" sz="2000" spc="-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would</a:t>
            </a:r>
            <a:r>
              <a:rPr dirty="0" smtClean="0" sz="2000" spc="-2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make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</a:t>
            </a:r>
            <a:r>
              <a:rPr dirty="0" smtClean="0" sz="2000" spc="-10">
                <a:latin typeface="Arial"/>
                <a:cs typeface="Arial"/>
              </a:rPr>
              <a:t>t</a:t>
            </a:r>
            <a:r>
              <a:rPr dirty="0" smtClean="0" sz="2000" spc="0">
                <a:latin typeface="Arial"/>
                <a:cs typeface="Arial"/>
              </a:rPr>
              <a:t>,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41.</a:t>
            </a:r>
            <a:endParaRPr sz="2000">
              <a:latin typeface="Arial"/>
              <a:cs typeface="Arial"/>
            </a:endParaRPr>
          </a:p>
          <a:p>
            <a:pPr lvl="2" marL="1155700" marR="95250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mtClean="0" sz="2000">
                <a:latin typeface="Arial"/>
                <a:cs typeface="Arial"/>
              </a:rPr>
              <a:t>It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is an</a:t>
            </a:r>
            <a:r>
              <a:rPr dirty="0" smtClean="0" sz="2000" spc="-120"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dirty="0" smtClean="0" sz="2000" spc="-10">
                <a:solidFill>
                  <a:srgbClr val="990000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990000"/>
                </a:solidFill>
                <a:latin typeface="Arial"/>
                <a:cs typeface="Arial"/>
              </a:rPr>
              <a:t>CII</a:t>
            </a:r>
            <a:r>
              <a:rPr dirty="0" smtClean="0" sz="2000" spc="-1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repre</a:t>
            </a:r>
            <a:r>
              <a:rPr dirty="0" smtClean="0" sz="2000" spc="5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ent</a:t>
            </a:r>
            <a:r>
              <a:rPr dirty="0" smtClean="0" sz="2000" spc="-15">
                <a:latin typeface="Arial"/>
                <a:cs typeface="Arial"/>
              </a:rPr>
              <a:t>a</a:t>
            </a:r>
            <a:r>
              <a:rPr dirty="0" smtClean="0" sz="2000" spc="0">
                <a:latin typeface="Arial"/>
                <a:cs typeface="Arial"/>
              </a:rPr>
              <a:t>tion</a:t>
            </a:r>
            <a:r>
              <a:rPr dirty="0" smtClean="0" sz="2000" spc="-4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of</a:t>
            </a:r>
            <a:r>
              <a:rPr dirty="0" smtClean="0" sz="2000" spc="-2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 le</a:t>
            </a:r>
            <a:r>
              <a:rPr dirty="0" smtClean="0" sz="2000" spc="-10">
                <a:latin typeface="Arial"/>
                <a:cs typeface="Arial"/>
              </a:rPr>
              <a:t>t</a:t>
            </a:r>
            <a:r>
              <a:rPr dirty="0" smtClean="0" sz="2000" spc="0">
                <a:latin typeface="Arial"/>
                <a:cs typeface="Arial"/>
              </a:rPr>
              <a:t>te</a:t>
            </a:r>
            <a:r>
              <a:rPr dirty="0" smtClean="0" sz="2000" spc="-110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.</a:t>
            </a:r>
            <a:r>
              <a:rPr dirty="0" smtClean="0" sz="2000" spc="-7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That</a:t>
            </a:r>
            <a:r>
              <a:rPr dirty="0" smtClean="0" sz="2000" spc="-2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would make</a:t>
            </a:r>
            <a:r>
              <a:rPr dirty="0" smtClean="0" sz="2000" spc="0">
                <a:latin typeface="Arial"/>
                <a:cs typeface="Arial"/>
              </a:rPr>
              <a:t> it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the</a:t>
            </a:r>
            <a:r>
              <a:rPr dirty="0" smtClean="0" sz="2000" spc="-2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let</a:t>
            </a:r>
            <a:r>
              <a:rPr dirty="0" smtClean="0" sz="2000" spc="-10">
                <a:latin typeface="Arial"/>
                <a:cs typeface="Arial"/>
              </a:rPr>
              <a:t>t</a:t>
            </a:r>
            <a:r>
              <a:rPr dirty="0" smtClean="0" sz="2000" spc="0">
                <a:latin typeface="Arial"/>
                <a:cs typeface="Arial"/>
              </a:rPr>
              <a:t>er</a:t>
            </a:r>
            <a:r>
              <a:rPr dirty="0" smtClean="0" sz="2000" spc="-12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A.</a:t>
            </a:r>
            <a:endParaRPr sz="2000">
              <a:latin typeface="Arial"/>
              <a:cs typeface="Arial"/>
            </a:endParaRPr>
          </a:p>
          <a:p>
            <a:pPr lvl="2" marL="1155700" marR="307340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mtClean="0" sz="2000">
                <a:latin typeface="Arial"/>
                <a:cs typeface="Arial"/>
              </a:rPr>
              <a:t>It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is a string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of</a:t>
            </a:r>
            <a:r>
              <a:rPr dirty="0" smtClean="0" sz="2000" spc="-2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0</a:t>
            </a:r>
            <a:r>
              <a:rPr dirty="0" smtClean="0" sz="2000" spc="-40">
                <a:latin typeface="Arial"/>
                <a:cs typeface="Arial"/>
              </a:rPr>
              <a:t>’</a:t>
            </a:r>
            <a:r>
              <a:rPr dirty="0" smtClean="0" sz="2000" spc="0">
                <a:latin typeface="Arial"/>
                <a:cs typeface="Arial"/>
              </a:rPr>
              <a:t>s and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1</a:t>
            </a:r>
            <a:r>
              <a:rPr dirty="0" smtClean="0" sz="2000" spc="-40">
                <a:latin typeface="Arial"/>
                <a:cs typeface="Arial"/>
              </a:rPr>
              <a:t>’</a:t>
            </a:r>
            <a:r>
              <a:rPr dirty="0" smtClean="0" sz="2000" spc="0">
                <a:latin typeface="Arial"/>
                <a:cs typeface="Arial"/>
              </a:rPr>
              <a:t>s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where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the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0</a:t>
            </a:r>
            <a:r>
              <a:rPr dirty="0" smtClean="0" baseline="25641" sz="1950" spc="15">
                <a:latin typeface="Arial"/>
                <a:cs typeface="Arial"/>
              </a:rPr>
              <a:t>th</a:t>
            </a:r>
            <a:r>
              <a:rPr dirty="0" smtClean="0" baseline="25641" sz="1950" spc="15">
                <a:latin typeface="Arial"/>
                <a:cs typeface="Arial"/>
              </a:rPr>
              <a:t> </a:t>
            </a:r>
            <a:r>
              <a:rPr dirty="0" smtClean="0" baseline="25641" sz="1950" spc="37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and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the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6</a:t>
            </a:r>
            <a:r>
              <a:rPr dirty="0" smtClean="0" baseline="25641" sz="1950" spc="15">
                <a:latin typeface="Arial"/>
                <a:cs typeface="Arial"/>
              </a:rPr>
              <a:t>th</a:t>
            </a:r>
            <a:r>
              <a:rPr dirty="0" smtClean="0" baseline="25641" sz="1950" spc="22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bits</a:t>
            </a:r>
            <a:r>
              <a:rPr dirty="0" smtClean="0" sz="2000" spc="0">
                <a:latin typeface="Arial"/>
                <a:cs typeface="Arial"/>
              </a:rPr>
              <a:t> are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s</a:t>
            </a:r>
            <a:r>
              <a:rPr dirty="0" smtClean="0" sz="2000" spc="5">
                <a:latin typeface="Arial"/>
                <a:cs typeface="Arial"/>
              </a:rPr>
              <a:t>e</a:t>
            </a:r>
            <a:r>
              <a:rPr dirty="0" smtClean="0" sz="2000" spc="0">
                <a:latin typeface="Arial"/>
                <a:cs typeface="Arial"/>
              </a:rPr>
              <a:t>t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to 1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while all other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bits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are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s</a:t>
            </a:r>
            <a:r>
              <a:rPr dirty="0" smtClean="0" sz="2000" spc="5">
                <a:latin typeface="Arial"/>
                <a:cs typeface="Arial"/>
              </a:rPr>
              <a:t>e</a:t>
            </a:r>
            <a:r>
              <a:rPr dirty="0" smtClean="0" sz="2000" spc="0">
                <a:latin typeface="Arial"/>
                <a:cs typeface="Arial"/>
              </a:rPr>
              <a:t>t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to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0.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04359" y="5992367"/>
            <a:ext cx="50291" cy="9143"/>
          </a:xfrm>
          <a:custGeom>
            <a:avLst/>
            <a:gdLst/>
            <a:ahLst/>
            <a:cxnLst/>
            <a:rect l="l" t="t" r="r" b="b"/>
            <a:pathLst>
              <a:path w="50291" h="9144">
                <a:moveTo>
                  <a:pt x="0" y="4571"/>
                </a:moveTo>
                <a:lnTo>
                  <a:pt x="50291" y="4571"/>
                </a:lnTo>
              </a:path>
            </a:pathLst>
          </a:custGeom>
          <a:ln w="10413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40096" y="5992367"/>
            <a:ext cx="50291" cy="9143"/>
          </a:xfrm>
          <a:custGeom>
            <a:avLst/>
            <a:gdLst/>
            <a:ahLst/>
            <a:cxnLst/>
            <a:rect l="l" t="t" r="r" b="b"/>
            <a:pathLst>
              <a:path w="50291" h="9144">
                <a:moveTo>
                  <a:pt x="0" y="4571"/>
                </a:moveTo>
                <a:lnTo>
                  <a:pt x="50291" y="4571"/>
                </a:lnTo>
              </a:path>
            </a:pathLst>
          </a:custGeom>
          <a:ln w="10413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764540" y="5795975"/>
            <a:ext cx="557784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solidFill>
                  <a:srgbClr val="990000"/>
                </a:solidFill>
                <a:latin typeface="Arial"/>
                <a:cs typeface="Arial"/>
              </a:rPr>
              <a:t>AS</a:t>
            </a:r>
            <a:r>
              <a:rPr dirty="0" smtClean="0" sz="1400" spc="-10">
                <a:solidFill>
                  <a:srgbClr val="990000"/>
                </a:solidFill>
                <a:latin typeface="Arial"/>
                <a:cs typeface="Arial"/>
              </a:rPr>
              <a:t>C</a:t>
            </a:r>
            <a:r>
              <a:rPr dirty="0" smtClean="0" sz="1400" spc="0">
                <a:solidFill>
                  <a:srgbClr val="990000"/>
                </a:solidFill>
                <a:latin typeface="Arial"/>
                <a:cs typeface="Arial"/>
              </a:rPr>
              <a:t>II</a:t>
            </a:r>
            <a:r>
              <a:rPr dirty="0" smtClean="0" sz="1400" spc="-1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stands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for</a:t>
            </a:r>
            <a:r>
              <a:rPr dirty="0" smtClean="0" sz="1400" spc="-85">
                <a:latin typeface="Arial"/>
                <a:cs typeface="Arial"/>
              </a:rPr>
              <a:t> </a:t>
            </a:r>
            <a:r>
              <a:rPr dirty="0" smtClean="0" sz="1400" spc="-5" u="sng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dirty="0" smtClean="0" sz="1400" spc="-10">
                <a:latin typeface="Arial"/>
                <a:cs typeface="Arial"/>
              </a:rPr>
              <a:t>m</a:t>
            </a:r>
            <a:r>
              <a:rPr dirty="0" smtClean="0" sz="1400" spc="0">
                <a:latin typeface="Arial"/>
                <a:cs typeface="Arial"/>
              </a:rPr>
              <a:t>erican</a:t>
            </a:r>
            <a:r>
              <a:rPr dirty="0" smtClean="0" sz="1400" spc="-30">
                <a:latin typeface="Arial"/>
                <a:cs typeface="Arial"/>
              </a:rPr>
              <a:t> </a:t>
            </a:r>
            <a:r>
              <a:rPr dirty="0" smtClean="0" sz="1400" spc="0" u="sng">
                <a:solidFill>
                  <a:srgbClr val="990000"/>
                </a:solidFill>
                <a:latin typeface="Arial"/>
                <a:cs typeface="Arial"/>
              </a:rPr>
              <a:t>S</a:t>
            </a:r>
            <a:r>
              <a:rPr dirty="0" smtClean="0" sz="1400" spc="0">
                <a:latin typeface="Arial"/>
                <a:cs typeface="Arial"/>
              </a:rPr>
              <a:t>tandard</a:t>
            </a:r>
            <a:r>
              <a:rPr dirty="0" smtClean="0" sz="1400" spc="-45">
                <a:latin typeface="Arial"/>
                <a:cs typeface="Arial"/>
              </a:rPr>
              <a:t> </a:t>
            </a:r>
            <a:r>
              <a:rPr dirty="0" smtClean="0" sz="1400" spc="-10" u="sng">
                <a:solidFill>
                  <a:srgbClr val="990000"/>
                </a:solidFill>
                <a:latin typeface="Arial"/>
                <a:cs typeface="Arial"/>
              </a:rPr>
              <a:t>C</a:t>
            </a:r>
            <a:r>
              <a:rPr dirty="0" smtClean="0" sz="1400" spc="0">
                <a:latin typeface="Arial"/>
                <a:cs typeface="Arial"/>
              </a:rPr>
              <a:t>ode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for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dirty="0" smtClean="0" sz="1400" spc="0">
                <a:latin typeface="Arial"/>
                <a:cs typeface="Arial"/>
              </a:rPr>
              <a:t>nfor</a:t>
            </a:r>
            <a:r>
              <a:rPr dirty="0" smtClean="0" sz="1400" spc="-10">
                <a:latin typeface="Arial"/>
                <a:cs typeface="Arial"/>
              </a:rPr>
              <a:t>m</a:t>
            </a:r>
            <a:r>
              <a:rPr dirty="0" smtClean="0" sz="1400" spc="0">
                <a:latin typeface="Arial"/>
                <a:cs typeface="Arial"/>
              </a:rPr>
              <a:t>a</a:t>
            </a:r>
            <a:r>
              <a:rPr dirty="0" smtClean="0" sz="1400" spc="-10">
                <a:latin typeface="Arial"/>
                <a:cs typeface="Arial"/>
              </a:rPr>
              <a:t>t</a:t>
            </a:r>
            <a:r>
              <a:rPr dirty="0" smtClean="0" sz="1400" spc="0">
                <a:latin typeface="Arial"/>
                <a:cs typeface="Arial"/>
              </a:rPr>
              <a:t>ion</a:t>
            </a:r>
            <a:r>
              <a:rPr dirty="0" smtClean="0" sz="1400" spc="-40">
                <a:latin typeface="Arial"/>
                <a:cs typeface="Arial"/>
              </a:rPr>
              <a:t> </a:t>
            </a:r>
            <a:r>
              <a:rPr dirty="0" smtClean="0" sz="1400" spc="5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dirty="0" smtClean="0" sz="1400" spc="0">
                <a:latin typeface="Arial"/>
                <a:cs typeface="Arial"/>
              </a:rPr>
              <a:t>nter</a:t>
            </a:r>
            <a:r>
              <a:rPr dirty="0" smtClean="0" sz="1400" spc="-10">
                <a:latin typeface="Arial"/>
                <a:cs typeface="Arial"/>
              </a:rPr>
              <a:t>c</a:t>
            </a:r>
            <a:r>
              <a:rPr dirty="0" smtClean="0" sz="1400" spc="0">
                <a:latin typeface="Arial"/>
                <a:cs typeface="Arial"/>
              </a:rPr>
              <a:t>h</a:t>
            </a:r>
            <a:r>
              <a:rPr dirty="0" smtClean="0" sz="1400" spc="-15">
                <a:latin typeface="Arial"/>
                <a:cs typeface="Arial"/>
              </a:rPr>
              <a:t>a</a:t>
            </a:r>
            <a:r>
              <a:rPr dirty="0" smtClean="0" sz="1400" spc="0">
                <a:latin typeface="Arial"/>
                <a:cs typeface="Arial"/>
              </a:rPr>
              <a:t>ng</a:t>
            </a:r>
            <a:r>
              <a:rPr dirty="0" smtClean="0" sz="1400" spc="-15">
                <a:latin typeface="Arial"/>
                <a:cs typeface="Arial"/>
              </a:rPr>
              <a:t>e</a:t>
            </a:r>
            <a:r>
              <a:rPr dirty="0" smtClean="0" sz="1400" spc="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omic Sans MS"/>
                <a:cs typeface="Comic Sans MS"/>
              </a:rPr>
              <a:t>M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20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roprocessors</a:t>
            </a:r>
            <a:r>
              <a:rPr dirty="0" smtClean="0" sz="1600" spc="25">
                <a:latin typeface="Comic Sans MS"/>
                <a:cs typeface="Comic Sans MS"/>
              </a:rPr>
              <a:t> </a:t>
            </a:r>
            <a:r>
              <a:rPr dirty="0" smtClean="0" sz="1600" spc="-15">
                <a:latin typeface="Comic Sans MS"/>
                <a:cs typeface="Comic Sans MS"/>
              </a:rPr>
              <a:t>&amp;</a:t>
            </a:r>
            <a:r>
              <a:rPr dirty="0" smtClean="0" sz="1600" spc="-5">
                <a:latin typeface="Comic Sans MS"/>
                <a:cs typeface="Comic Sans MS"/>
              </a:rPr>
              <a:t> 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10">
                <a:latin typeface="Comic Sans MS"/>
                <a:cs typeface="Comic Sans MS"/>
              </a:rPr>
              <a:t>nterfa</a:t>
            </a:r>
            <a:r>
              <a:rPr dirty="0" smtClean="0" sz="1600" spc="-15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ing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omic Sans MS"/>
                <a:cs typeface="Comic Sans MS"/>
              </a:rPr>
              <a:t>12</a:t>
            </a:fld>
            <a:endParaRPr sz="1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57425" y="392429"/>
            <a:ext cx="4631055" cy="4965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808</a:t>
            </a:r>
            <a:r>
              <a:rPr dirty="0" smtClean="0" sz="3200" spc="0">
                <a:latin typeface="Arial"/>
                <a:cs typeface="Arial"/>
              </a:rPr>
              <a:t>5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Micro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rocessor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omic Sans MS"/>
                <a:cs typeface="Comic Sans MS"/>
              </a:rPr>
              <a:t>M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20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roprocessors</a:t>
            </a:r>
            <a:r>
              <a:rPr dirty="0" smtClean="0" sz="1600" spc="25">
                <a:latin typeface="Comic Sans MS"/>
                <a:cs typeface="Comic Sans MS"/>
              </a:rPr>
              <a:t> </a:t>
            </a:r>
            <a:r>
              <a:rPr dirty="0" smtClean="0" sz="1600" spc="-15">
                <a:latin typeface="Comic Sans MS"/>
                <a:cs typeface="Comic Sans MS"/>
              </a:rPr>
              <a:t>&amp;</a:t>
            </a:r>
            <a:r>
              <a:rPr dirty="0" smtClean="0" sz="1600" spc="-5">
                <a:latin typeface="Comic Sans MS"/>
                <a:cs typeface="Comic Sans MS"/>
              </a:rPr>
              <a:t> 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10">
                <a:latin typeface="Comic Sans MS"/>
                <a:cs typeface="Comic Sans MS"/>
              </a:rPr>
              <a:t>nterfa</a:t>
            </a:r>
            <a:r>
              <a:rPr dirty="0" smtClean="0" sz="1600" spc="-15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ing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0604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omic Sans MS"/>
                <a:cs typeface="Comic Sans MS"/>
              </a:rPr>
              <a:t>2</a:t>
            </a:fld>
            <a:endParaRPr sz="14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1009396"/>
            <a:ext cx="7515225" cy="5041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3535">
              <a:lnSpc>
                <a:spcPct val="100000"/>
              </a:lnSpc>
              <a:buClr>
                <a:srgbClr val="9900CC"/>
              </a:buClr>
              <a:buSzPct val="130000"/>
              <a:buFont typeface="Arial"/>
              <a:buChar char="•"/>
              <a:tabLst>
                <a:tab pos="355600" algn="l"/>
              </a:tabLst>
            </a:pPr>
            <a:r>
              <a:rPr dirty="0" smtClean="0" sz="2500" spc="-15">
                <a:latin typeface="Arial"/>
                <a:cs typeface="Arial"/>
              </a:rPr>
              <a:t>The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-15">
                <a:latin typeface="Arial"/>
                <a:cs typeface="Arial"/>
              </a:rPr>
              <a:t>8085</a:t>
            </a:r>
            <a:r>
              <a:rPr dirty="0" smtClean="0" sz="2500" spc="-20">
                <a:latin typeface="Arial"/>
                <a:cs typeface="Arial"/>
              </a:rPr>
              <a:t> </a:t>
            </a:r>
            <a:r>
              <a:rPr dirty="0" smtClean="0" sz="2500" spc="-10">
                <a:latin typeface="Arial"/>
                <a:cs typeface="Arial"/>
              </a:rPr>
              <a:t>is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-15">
                <a:latin typeface="Arial"/>
                <a:cs typeface="Arial"/>
              </a:rPr>
              <a:t>an</a:t>
            </a:r>
            <a:r>
              <a:rPr dirty="0" smtClean="0" sz="2500" spc="-15">
                <a:latin typeface="Arial"/>
                <a:cs typeface="Arial"/>
              </a:rPr>
              <a:t> </a:t>
            </a:r>
            <a:r>
              <a:rPr dirty="0" smtClean="0" sz="2500" spc="-15">
                <a:latin typeface="Arial"/>
                <a:cs typeface="Arial"/>
              </a:rPr>
              <a:t>8</a:t>
            </a:r>
            <a:r>
              <a:rPr dirty="0" smtClean="0" sz="2500" spc="-15">
                <a:latin typeface="Arial"/>
                <a:cs typeface="Arial"/>
              </a:rPr>
              <a:t>-</a:t>
            </a:r>
            <a:r>
              <a:rPr dirty="0" smtClean="0" sz="2500" spc="-10">
                <a:latin typeface="Arial"/>
                <a:cs typeface="Arial"/>
              </a:rPr>
              <a:t>bit</a:t>
            </a:r>
            <a:r>
              <a:rPr dirty="0" smtClean="0" sz="2500" spc="10">
                <a:latin typeface="Arial"/>
                <a:cs typeface="Arial"/>
              </a:rPr>
              <a:t> </a:t>
            </a:r>
            <a:r>
              <a:rPr dirty="0" smtClean="0" sz="2500" spc="-15">
                <a:latin typeface="Arial"/>
                <a:cs typeface="Arial"/>
              </a:rPr>
              <a:t>mic</a:t>
            </a:r>
            <a:r>
              <a:rPr dirty="0" smtClean="0" sz="2500" spc="-20">
                <a:latin typeface="Arial"/>
                <a:cs typeface="Arial"/>
              </a:rPr>
              <a:t>r</a:t>
            </a:r>
            <a:r>
              <a:rPr dirty="0" smtClean="0" sz="2500" spc="-15">
                <a:latin typeface="Arial"/>
                <a:cs typeface="Arial"/>
              </a:rPr>
              <a:t>o</a:t>
            </a:r>
            <a:r>
              <a:rPr dirty="0" smtClean="0" sz="2500" spc="-10">
                <a:latin typeface="Arial"/>
                <a:cs typeface="Arial"/>
              </a:rPr>
              <a:t>p</a:t>
            </a:r>
            <a:r>
              <a:rPr dirty="0" smtClean="0" sz="2500" spc="-15">
                <a:latin typeface="Arial"/>
                <a:cs typeface="Arial"/>
              </a:rPr>
              <a:t>rocess</a:t>
            </a:r>
            <a:r>
              <a:rPr dirty="0" smtClean="0" sz="2500" spc="-10">
                <a:latin typeface="Arial"/>
                <a:cs typeface="Arial"/>
              </a:rPr>
              <a:t>o</a:t>
            </a:r>
            <a:r>
              <a:rPr dirty="0" smtClean="0" sz="2500" spc="-10">
                <a:latin typeface="Arial"/>
                <a:cs typeface="Arial"/>
              </a:rPr>
              <a:t>r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-20">
                <a:latin typeface="Arial"/>
                <a:cs typeface="Arial"/>
              </a:rPr>
              <a:t>made</a:t>
            </a:r>
            <a:r>
              <a:rPr dirty="0" smtClean="0" sz="2500" spc="5">
                <a:latin typeface="Arial"/>
                <a:cs typeface="Arial"/>
              </a:rPr>
              <a:t> </a:t>
            </a:r>
            <a:r>
              <a:rPr dirty="0" smtClean="0" sz="2500" spc="-15">
                <a:latin typeface="Arial"/>
                <a:cs typeface="Arial"/>
              </a:rPr>
              <a:t>by</a:t>
            </a:r>
            <a:r>
              <a:rPr dirty="0" smtClean="0" sz="2500" spc="15">
                <a:latin typeface="Arial"/>
                <a:cs typeface="Arial"/>
              </a:rPr>
              <a:t> </a:t>
            </a:r>
            <a:r>
              <a:rPr dirty="0" smtClean="0" sz="2500" spc="-15">
                <a:latin typeface="Arial"/>
                <a:cs typeface="Arial"/>
              </a:rPr>
              <a:t>In</a:t>
            </a:r>
            <a:r>
              <a:rPr dirty="0" smtClean="0" sz="2500" spc="-5">
                <a:latin typeface="Arial"/>
                <a:cs typeface="Arial"/>
              </a:rPr>
              <a:t>t</a:t>
            </a:r>
            <a:r>
              <a:rPr dirty="0" smtClean="0" sz="2500" spc="-10">
                <a:latin typeface="Arial"/>
                <a:cs typeface="Arial"/>
              </a:rPr>
              <a:t>el.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0" y="1945004"/>
            <a:ext cx="4482465" cy="269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3535">
              <a:lnSpc>
                <a:spcPct val="100000"/>
              </a:lnSpc>
              <a:buClr>
                <a:srgbClr val="9900CC"/>
              </a:buClr>
              <a:buSzPct val="128846"/>
              <a:buFont typeface="Arial"/>
              <a:buChar char="•"/>
              <a:tabLst>
                <a:tab pos="355600" algn="l"/>
              </a:tabLst>
            </a:pPr>
            <a:r>
              <a:rPr dirty="0" smtClean="0" sz="2600">
                <a:latin typeface="Arial"/>
                <a:cs typeface="Arial"/>
              </a:rPr>
              <a:t>It</a:t>
            </a:r>
            <a:r>
              <a:rPr dirty="0" smtClean="0" sz="2600" spc="-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h</a:t>
            </a:r>
            <a:r>
              <a:rPr dirty="0" smtClean="0" sz="2600" spc="5">
                <a:latin typeface="Arial"/>
                <a:cs typeface="Arial"/>
              </a:rPr>
              <a:t>a</a:t>
            </a:r>
            <a:r>
              <a:rPr dirty="0" smtClean="0" sz="2600" spc="0">
                <a:latin typeface="Arial"/>
                <a:cs typeface="Arial"/>
              </a:rPr>
              <a:t>s:</a:t>
            </a:r>
            <a:endParaRPr sz="2600">
              <a:latin typeface="Arial"/>
              <a:cs typeface="Arial"/>
            </a:endParaRPr>
          </a:p>
          <a:p>
            <a:pPr lvl="1" marL="756285" indent="-287020">
              <a:lnSpc>
                <a:spcPct val="100000"/>
              </a:lnSpc>
              <a:spcBef>
                <a:spcPts val="434"/>
              </a:spcBef>
              <a:buClr>
                <a:srgbClr val="FF0066"/>
              </a:buClr>
              <a:buFont typeface="Arial"/>
              <a:buChar char="–"/>
              <a:tabLst>
                <a:tab pos="756285" algn="l"/>
              </a:tabLst>
            </a:pPr>
            <a:r>
              <a:rPr dirty="0" smtClean="0" sz="2400" spc="0">
                <a:latin typeface="Arial"/>
                <a:cs typeface="Arial"/>
              </a:rPr>
              <a:t>6 ge</a:t>
            </a:r>
            <a:r>
              <a:rPr dirty="0" smtClean="0" sz="2400" spc="-1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eral</a:t>
            </a:r>
            <a:r>
              <a:rPr dirty="0" smtClean="0" sz="2400" spc="2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purpose</a:t>
            </a:r>
            <a:r>
              <a:rPr dirty="0" smtClean="0" sz="2400" spc="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registers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ts val="550"/>
              </a:lnSpc>
              <a:spcBef>
                <a:spcPts val="25"/>
              </a:spcBef>
              <a:buClr>
                <a:srgbClr val="FF0066"/>
              </a:buClr>
              <a:buFont typeface="Arial"/>
              <a:buChar char="–"/>
            </a:pPr>
            <a:endParaRPr sz="550"/>
          </a:p>
          <a:p>
            <a:pPr lvl="1" marL="756285" indent="-287020">
              <a:lnSpc>
                <a:spcPct val="100000"/>
              </a:lnSpc>
              <a:buClr>
                <a:srgbClr val="FF0066"/>
              </a:buClr>
              <a:buFont typeface="Arial"/>
              <a:buChar char="–"/>
              <a:tabLst>
                <a:tab pos="756285" algn="l"/>
              </a:tabLst>
            </a:pPr>
            <a:r>
              <a:rPr dirty="0" smtClean="0" sz="2400" spc="0">
                <a:latin typeface="Arial"/>
                <a:cs typeface="Arial"/>
              </a:rPr>
              <a:t>An</a:t>
            </a:r>
            <a:r>
              <a:rPr dirty="0" smtClean="0" sz="2400" spc="-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accumulator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ts val="550"/>
              </a:lnSpc>
              <a:spcBef>
                <a:spcPts val="25"/>
              </a:spcBef>
              <a:buClr>
                <a:srgbClr val="FF0066"/>
              </a:buClr>
              <a:buFont typeface="Arial"/>
              <a:buChar char="–"/>
            </a:pPr>
            <a:endParaRPr sz="550"/>
          </a:p>
          <a:p>
            <a:pPr lvl="1" marL="756285" indent="-287020">
              <a:lnSpc>
                <a:spcPct val="100000"/>
              </a:lnSpc>
              <a:buClr>
                <a:srgbClr val="FF0066"/>
              </a:buClr>
              <a:buFont typeface="Arial"/>
              <a:buChar char="–"/>
              <a:tabLst>
                <a:tab pos="756285" algn="l"/>
              </a:tabLst>
            </a:pP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-15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flag</a:t>
            </a:r>
            <a:r>
              <a:rPr dirty="0" smtClean="0" sz="2400" spc="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reg</a:t>
            </a:r>
            <a:r>
              <a:rPr dirty="0" smtClean="0" sz="2400" spc="-1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ster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ts val="550"/>
              </a:lnSpc>
              <a:spcBef>
                <a:spcPts val="28"/>
              </a:spcBef>
              <a:buClr>
                <a:srgbClr val="FF0066"/>
              </a:buClr>
              <a:buFont typeface="Arial"/>
              <a:buChar char="–"/>
            </a:pPr>
            <a:endParaRPr sz="550"/>
          </a:p>
          <a:p>
            <a:pPr lvl="1" marL="756285" indent="-287020">
              <a:lnSpc>
                <a:spcPct val="100000"/>
              </a:lnSpc>
              <a:buClr>
                <a:srgbClr val="FF0066"/>
              </a:buClr>
              <a:buFont typeface="Arial"/>
              <a:buChar char="–"/>
              <a:tabLst>
                <a:tab pos="756285" algn="l"/>
              </a:tabLst>
            </a:pP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-140">
                <a:latin typeface="Arial"/>
                <a:cs typeface="Arial"/>
              </a:rPr>
              <a:t> </a:t>
            </a:r>
            <a:r>
              <a:rPr dirty="0" smtClean="0" sz="2400" spc="-10">
                <a:latin typeface="Arial"/>
                <a:cs typeface="Arial"/>
              </a:rPr>
              <a:t>s</a:t>
            </a:r>
            <a:r>
              <a:rPr dirty="0" smtClean="0" sz="2400" spc="0">
                <a:latin typeface="Arial"/>
                <a:cs typeface="Arial"/>
              </a:rPr>
              <a:t>tack p</a:t>
            </a:r>
            <a:r>
              <a:rPr dirty="0" smtClean="0" sz="2400" spc="-10">
                <a:latin typeface="Arial"/>
                <a:cs typeface="Arial"/>
              </a:rPr>
              <a:t>o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-1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ter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ts val="550"/>
              </a:lnSpc>
              <a:spcBef>
                <a:spcPts val="25"/>
              </a:spcBef>
              <a:buClr>
                <a:srgbClr val="FF0066"/>
              </a:buClr>
              <a:buFont typeface="Arial"/>
              <a:buChar char="–"/>
            </a:pPr>
            <a:endParaRPr sz="550"/>
          </a:p>
          <a:p>
            <a:pPr lvl="1" marL="756285" indent="-287020">
              <a:lnSpc>
                <a:spcPct val="100000"/>
              </a:lnSpc>
              <a:buClr>
                <a:srgbClr val="FF0066"/>
              </a:buClr>
              <a:buFont typeface="Arial"/>
              <a:buChar char="–"/>
              <a:tabLst>
                <a:tab pos="756285" algn="l"/>
              </a:tabLst>
            </a:pP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-140">
                <a:latin typeface="Arial"/>
                <a:cs typeface="Arial"/>
              </a:rPr>
              <a:t> </a:t>
            </a:r>
            <a:r>
              <a:rPr dirty="0" smtClean="0" sz="2400" spc="-10">
                <a:latin typeface="Arial"/>
                <a:cs typeface="Arial"/>
              </a:rPr>
              <a:t>p</a:t>
            </a:r>
            <a:r>
              <a:rPr dirty="0" smtClean="0" sz="2400" spc="0">
                <a:latin typeface="Arial"/>
                <a:cs typeface="Arial"/>
              </a:rPr>
              <a:t>rogram</a:t>
            </a:r>
            <a:r>
              <a:rPr dirty="0" smtClean="0" sz="2400" spc="1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counter</a:t>
            </a:r>
            <a:endParaRPr sz="24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405628" y="3119627"/>
          <a:ext cx="2604516" cy="13807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5400"/>
                <a:gridCol w="1295400"/>
              </a:tblGrid>
              <a:tr h="228600">
                <a:tc>
                  <a:txBody>
                    <a:bodyPr/>
                    <a:lstStyle/>
                    <a:p>
                      <a:pPr marL="20827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Arial"/>
                          <a:cs typeface="Arial"/>
                        </a:rPr>
                        <a:t>Accu</a:t>
                      </a:r>
                      <a:r>
                        <a:rPr dirty="0" smtClean="0" sz="1200" spc="5">
                          <a:latin typeface="Arial"/>
                          <a:cs typeface="Arial"/>
                        </a:rPr>
                        <a:t>m</a:t>
                      </a:r>
                      <a:r>
                        <a:rPr dirty="0" smtClean="0" sz="1200" spc="0">
                          <a:latin typeface="Arial"/>
                          <a:cs typeface="Arial"/>
                        </a:rPr>
                        <a:t>ul</a:t>
                      </a:r>
                      <a:r>
                        <a:rPr dirty="0" smtClean="0" sz="1200" spc="-10">
                          <a:latin typeface="Arial"/>
                          <a:cs typeface="Arial"/>
                        </a:rPr>
                        <a:t>a</a:t>
                      </a:r>
                      <a:r>
                        <a:rPr dirty="0" smtClean="0" sz="1200" spc="0">
                          <a:latin typeface="Arial"/>
                          <a:cs typeface="Arial"/>
                        </a:rPr>
                        <a:t>tor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44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5244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Arial"/>
                          <a:cs typeface="Arial"/>
                        </a:rPr>
                        <a:t>F</a:t>
                      </a:r>
                      <a:r>
                        <a:rPr dirty="0" smtClean="0" sz="1200" spc="-10">
                          <a:latin typeface="Arial"/>
                          <a:cs typeface="Arial"/>
                        </a:rPr>
                        <a:t>l</a:t>
                      </a:r>
                      <a:r>
                        <a:rPr dirty="0" smtClean="0" sz="1200" spc="0">
                          <a:latin typeface="Arial"/>
                          <a:cs typeface="Arial"/>
                        </a:rPr>
                        <a:t>a</a:t>
                      </a:r>
                      <a:r>
                        <a:rPr dirty="0" smtClean="0" sz="1200" spc="-5">
                          <a:latin typeface="Arial"/>
                          <a:cs typeface="Arial"/>
                        </a:rPr>
                        <a:t>g</a:t>
                      </a:r>
                      <a:r>
                        <a:rPr dirty="0" smtClean="0" sz="1200" spc="0">
                          <a:latin typeface="Arial"/>
                          <a:cs typeface="Arial"/>
                        </a:rPr>
                        <a:t>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44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marR="1968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Arial"/>
                          <a:cs typeface="Arial"/>
                        </a:rPr>
                        <a:t>B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44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461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Arial"/>
                          <a:cs typeface="Arial"/>
                        </a:rPr>
                        <a:t>C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44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  <a:solidFill>
                      <a:srgbClr val="99FF99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marR="2095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Arial"/>
                          <a:cs typeface="Arial"/>
                        </a:rPr>
                        <a:t>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44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588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Arial"/>
                          <a:cs typeface="Arial"/>
                        </a:rPr>
                        <a:t>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44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  <a:solidFill>
                      <a:srgbClr val="99FF99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marR="2095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Arial"/>
                          <a:cs typeface="Arial"/>
                        </a:rPr>
                        <a:t>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44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5244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Arial"/>
                          <a:cs typeface="Arial"/>
                        </a:rPr>
                        <a:t>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44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  <a:solidFill>
                      <a:srgbClr val="99FF99"/>
                    </a:solidFill>
                  </a:tcPr>
                </a:tc>
              </a:tr>
              <a:tr h="228600">
                <a:tc gridSpan="2">
                  <a:txBody>
                    <a:bodyPr/>
                    <a:lstStyle/>
                    <a:p>
                      <a:pPr marL="69596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Arial"/>
                          <a:cs typeface="Arial"/>
                        </a:rPr>
                        <a:t>Pro</a:t>
                      </a:r>
                      <a:r>
                        <a:rPr dirty="0" smtClean="0" sz="1200" spc="-10">
                          <a:latin typeface="Arial"/>
                          <a:cs typeface="Arial"/>
                        </a:rPr>
                        <a:t>g</a:t>
                      </a:r>
                      <a:r>
                        <a:rPr dirty="0" smtClean="0" sz="1200" spc="-5">
                          <a:latin typeface="Arial"/>
                          <a:cs typeface="Arial"/>
                        </a:rPr>
                        <a:t>r</a:t>
                      </a:r>
                      <a:r>
                        <a:rPr dirty="0" smtClean="0" sz="1200" spc="0">
                          <a:latin typeface="Arial"/>
                          <a:cs typeface="Arial"/>
                        </a:rPr>
                        <a:t>am</a:t>
                      </a:r>
                      <a:r>
                        <a:rPr dirty="0" smtClean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-5">
                          <a:latin typeface="Arial"/>
                          <a:cs typeface="Arial"/>
                        </a:rPr>
                        <a:t>C</a:t>
                      </a:r>
                      <a:r>
                        <a:rPr dirty="0" smtClean="0" sz="1200" spc="0">
                          <a:latin typeface="Arial"/>
                          <a:cs typeface="Arial"/>
                        </a:rPr>
                        <a:t>o</a:t>
                      </a:r>
                      <a:r>
                        <a:rPr dirty="0" smtClean="0" sz="1200" spc="5">
                          <a:latin typeface="Arial"/>
                          <a:cs typeface="Arial"/>
                        </a:rPr>
                        <a:t>u</a:t>
                      </a:r>
                      <a:r>
                        <a:rPr dirty="0" smtClean="0" sz="1200" spc="0">
                          <a:latin typeface="Arial"/>
                          <a:cs typeface="Arial"/>
                        </a:rPr>
                        <a:t>nter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44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8600">
                <a:tc gridSpan="2">
                  <a:txBody>
                    <a:bodyPr/>
                    <a:lstStyle/>
                    <a:p>
                      <a:pPr marL="82613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Arial"/>
                          <a:cs typeface="Arial"/>
                        </a:rPr>
                        <a:t>St</a:t>
                      </a:r>
                      <a:r>
                        <a:rPr dirty="0" smtClean="0" sz="1200" spc="5">
                          <a:latin typeface="Arial"/>
                          <a:cs typeface="Arial"/>
                        </a:rPr>
                        <a:t>a</a:t>
                      </a:r>
                      <a:r>
                        <a:rPr dirty="0" smtClean="0" sz="1200" spc="0">
                          <a:latin typeface="Arial"/>
                          <a:cs typeface="Arial"/>
                        </a:rPr>
                        <a:t>ck</a:t>
                      </a:r>
                      <a:r>
                        <a:rPr dirty="0" smtClean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0">
                          <a:latin typeface="Arial"/>
                          <a:cs typeface="Arial"/>
                        </a:rPr>
                        <a:t>Pointer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144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376555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808</a:t>
            </a:r>
            <a:r>
              <a:rPr dirty="0" smtClean="0" sz="3200" spc="0">
                <a:latin typeface="Arial"/>
                <a:cs typeface="Arial"/>
              </a:rPr>
              <a:t>5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Pro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ram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ing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l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omic Sans MS"/>
                <a:cs typeface="Comic Sans MS"/>
              </a:rPr>
              <a:t>M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20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roprocessors</a:t>
            </a:r>
            <a:r>
              <a:rPr dirty="0" smtClean="0" sz="1600" spc="25">
                <a:latin typeface="Comic Sans MS"/>
                <a:cs typeface="Comic Sans MS"/>
              </a:rPr>
              <a:t> </a:t>
            </a:r>
            <a:r>
              <a:rPr dirty="0" smtClean="0" sz="1600" spc="-15">
                <a:latin typeface="Comic Sans MS"/>
                <a:cs typeface="Comic Sans MS"/>
              </a:rPr>
              <a:t>&amp;</a:t>
            </a:r>
            <a:r>
              <a:rPr dirty="0" smtClean="0" sz="1600" spc="-5">
                <a:latin typeface="Comic Sans MS"/>
                <a:cs typeface="Comic Sans MS"/>
              </a:rPr>
              <a:t> 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10">
                <a:latin typeface="Comic Sans MS"/>
                <a:cs typeface="Comic Sans MS"/>
              </a:rPr>
              <a:t>nterfa</a:t>
            </a:r>
            <a:r>
              <a:rPr dirty="0" smtClean="0" sz="1600" spc="-15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ing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0604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omic Sans MS"/>
                <a:cs typeface="Comic Sans MS"/>
              </a:rPr>
              <a:t>2</a:t>
            </a:fld>
            <a:endParaRPr sz="14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1008888"/>
            <a:ext cx="7234555" cy="47472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3535">
              <a:lnSpc>
                <a:spcPct val="100000"/>
              </a:lnSpc>
              <a:buClr>
                <a:srgbClr val="9900CC"/>
              </a:buClr>
              <a:buSzPct val="128846"/>
              <a:buFont typeface="Arial"/>
              <a:buChar char="•"/>
              <a:tabLst>
                <a:tab pos="355600" algn="l"/>
              </a:tabLst>
            </a:pPr>
            <a:r>
              <a:rPr dirty="0" smtClean="0" sz="2600">
                <a:latin typeface="Arial"/>
                <a:cs typeface="Arial"/>
              </a:rPr>
              <a:t>T</a:t>
            </a:r>
            <a:r>
              <a:rPr dirty="0" smtClean="0" sz="2600" spc="5">
                <a:latin typeface="Arial"/>
                <a:cs typeface="Arial"/>
              </a:rPr>
              <a:t>h</a:t>
            </a:r>
            <a:r>
              <a:rPr dirty="0" smtClean="0" sz="2600" spc="0">
                <a:latin typeface="Arial"/>
                <a:cs typeface="Arial"/>
              </a:rPr>
              <a:t>e</a:t>
            </a:r>
            <a:r>
              <a:rPr dirty="0" smtClean="0" sz="2600" spc="-1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R</a:t>
            </a:r>
            <a:r>
              <a:rPr dirty="0" smtClean="0" sz="2600" spc="5">
                <a:latin typeface="Arial"/>
                <a:cs typeface="Arial"/>
              </a:rPr>
              <a:t>e</a:t>
            </a:r>
            <a:r>
              <a:rPr dirty="0" smtClean="0" sz="2600" spc="0">
                <a:latin typeface="Arial"/>
                <a:cs typeface="Arial"/>
              </a:rPr>
              <a:t>gi</a:t>
            </a:r>
            <a:r>
              <a:rPr dirty="0" smtClean="0" sz="2600" spc="5">
                <a:latin typeface="Arial"/>
                <a:cs typeface="Arial"/>
              </a:rPr>
              <a:t>s</a:t>
            </a:r>
            <a:r>
              <a:rPr dirty="0" smtClean="0" sz="2600" spc="0">
                <a:latin typeface="Arial"/>
                <a:cs typeface="Arial"/>
              </a:rPr>
              <a:t>ters</a:t>
            </a:r>
            <a:endParaRPr sz="2600">
              <a:latin typeface="Arial"/>
              <a:cs typeface="Arial"/>
            </a:endParaRPr>
          </a:p>
          <a:p>
            <a:pPr lvl="1" marL="756285" indent="-287020">
              <a:lnSpc>
                <a:spcPct val="100000"/>
              </a:lnSpc>
              <a:spcBef>
                <a:spcPts val="434"/>
              </a:spcBef>
              <a:buClr>
                <a:srgbClr val="FF0066"/>
              </a:buClr>
              <a:buFont typeface="Arial"/>
              <a:buChar char="–"/>
              <a:tabLst>
                <a:tab pos="756285" algn="l"/>
              </a:tabLst>
            </a:pPr>
            <a:r>
              <a:rPr dirty="0" smtClean="0" sz="2400" spc="-5">
                <a:latin typeface="Arial"/>
                <a:cs typeface="Arial"/>
              </a:rPr>
              <a:t>Th</a:t>
            </a:r>
            <a:r>
              <a:rPr dirty="0" smtClean="0" sz="2400" spc="0">
                <a:latin typeface="Arial"/>
                <a:cs typeface="Arial"/>
              </a:rPr>
              <a:t>e 6 ge</a:t>
            </a:r>
            <a:r>
              <a:rPr dirty="0" smtClean="0" sz="2400" spc="-1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eral</a:t>
            </a:r>
            <a:r>
              <a:rPr dirty="0" smtClean="0" sz="2400" spc="2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purpose</a:t>
            </a:r>
            <a:r>
              <a:rPr dirty="0" smtClean="0" sz="2400" spc="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registers are</a:t>
            </a:r>
            <a:r>
              <a:rPr dirty="0" smtClean="0" sz="2400" spc="15">
                <a:latin typeface="Arial"/>
                <a:cs typeface="Arial"/>
              </a:rPr>
              <a:t> </a:t>
            </a:r>
            <a:r>
              <a:rPr dirty="0" smtClean="0" sz="2400" spc="-5">
                <a:latin typeface="Arial"/>
                <a:cs typeface="Arial"/>
              </a:rPr>
              <a:t>8</a:t>
            </a:r>
            <a:r>
              <a:rPr dirty="0" smtClean="0" sz="2400" spc="0">
                <a:latin typeface="Arial"/>
                <a:cs typeface="Arial"/>
              </a:rPr>
              <a:t>-b</a:t>
            </a:r>
            <a:r>
              <a:rPr dirty="0" smtClean="0" sz="2400" spc="-1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ts </a:t>
            </a:r>
            <a:r>
              <a:rPr dirty="0" smtClean="0" sz="2400" spc="-10">
                <a:latin typeface="Arial"/>
                <a:cs typeface="Arial"/>
              </a:rPr>
              <a:t>w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-10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dirty="0" smtClean="0" sz="2400">
                <a:latin typeface="Arial"/>
                <a:cs typeface="Arial"/>
              </a:rPr>
              <a:t>e</a:t>
            </a:r>
            <a:r>
              <a:rPr dirty="0" smtClean="0" sz="2400" spc="-1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ch.</a:t>
            </a:r>
            <a:endParaRPr sz="2400">
              <a:latin typeface="Arial"/>
              <a:cs typeface="Arial"/>
            </a:endParaRPr>
          </a:p>
          <a:p>
            <a:pPr lvl="2" marL="1099185" indent="-2286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1099185" algn="l"/>
              </a:tabLst>
            </a:pPr>
            <a:r>
              <a:rPr dirty="0" smtClean="0" sz="2000">
                <a:latin typeface="Arial"/>
                <a:cs typeface="Arial"/>
              </a:rPr>
              <a:t>They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are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to</a:t>
            </a:r>
            <a:r>
              <a:rPr dirty="0" smtClean="0" sz="2000" spc="-2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be used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as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nee</a:t>
            </a:r>
            <a:r>
              <a:rPr dirty="0" smtClean="0" sz="2000" spc="5">
                <a:latin typeface="Arial"/>
                <a:cs typeface="Arial"/>
              </a:rPr>
              <a:t>d</a:t>
            </a:r>
            <a:r>
              <a:rPr dirty="0" smtClean="0" sz="2000" spc="0">
                <a:latin typeface="Arial"/>
                <a:cs typeface="Arial"/>
              </a:rPr>
              <a:t>ed.</a:t>
            </a:r>
            <a:endParaRPr sz="2000">
              <a:latin typeface="Arial"/>
              <a:cs typeface="Arial"/>
            </a:endParaRPr>
          </a:p>
          <a:p>
            <a:pPr lvl="2" marL="1099185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099185" algn="l"/>
              </a:tabLst>
            </a:pPr>
            <a:r>
              <a:rPr dirty="0" smtClean="0" sz="2000">
                <a:latin typeface="Arial"/>
                <a:cs typeface="Arial"/>
              </a:rPr>
              <a:t>They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are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c</a:t>
            </a:r>
            <a:r>
              <a:rPr dirty="0" smtClean="0" sz="2000" spc="5">
                <a:latin typeface="Arial"/>
                <a:cs typeface="Arial"/>
              </a:rPr>
              <a:t>a</a:t>
            </a:r>
            <a:r>
              <a:rPr dirty="0" smtClean="0" sz="2000" spc="0">
                <a:latin typeface="Arial"/>
                <a:cs typeface="Arial"/>
              </a:rPr>
              <a:t>lled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-5">
                <a:solidFill>
                  <a:srgbClr val="990000"/>
                </a:solidFill>
                <a:latin typeface="Arial"/>
                <a:cs typeface="Arial"/>
              </a:rPr>
              <a:t>B</a:t>
            </a:r>
            <a:r>
              <a:rPr dirty="0" smtClean="0" sz="2000" spc="0">
                <a:latin typeface="Arial"/>
                <a:cs typeface="Arial"/>
              </a:rPr>
              <a:t>, </a:t>
            </a:r>
            <a:r>
              <a:rPr dirty="0" smtClean="0" sz="2000" spc="5">
                <a:solidFill>
                  <a:srgbClr val="990000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latin typeface="Arial"/>
                <a:cs typeface="Arial"/>
              </a:rPr>
              <a:t>,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5">
                <a:solidFill>
                  <a:srgbClr val="990000"/>
                </a:solidFill>
                <a:latin typeface="Arial"/>
                <a:cs typeface="Arial"/>
              </a:rPr>
              <a:t>D</a:t>
            </a:r>
            <a:r>
              <a:rPr dirty="0" smtClean="0" sz="2000" spc="0">
                <a:latin typeface="Arial"/>
                <a:cs typeface="Arial"/>
              </a:rPr>
              <a:t>,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-5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latin typeface="Arial"/>
                <a:cs typeface="Arial"/>
              </a:rPr>
              <a:t>,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5">
                <a:solidFill>
                  <a:srgbClr val="990000"/>
                </a:solidFill>
                <a:latin typeface="Arial"/>
                <a:cs typeface="Arial"/>
              </a:rPr>
              <a:t>H</a:t>
            </a:r>
            <a:r>
              <a:rPr dirty="0" smtClean="0" sz="2000" spc="0">
                <a:latin typeface="Arial"/>
                <a:cs typeface="Arial"/>
              </a:rPr>
              <a:t>,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and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990000"/>
                </a:solidFill>
                <a:latin typeface="Arial"/>
                <a:cs typeface="Arial"/>
              </a:rPr>
              <a:t>L</a:t>
            </a:r>
            <a:r>
              <a:rPr dirty="0" smtClean="0" sz="2000" spc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lvl="2" marL="1099185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099185" algn="l"/>
              </a:tabLst>
            </a:pPr>
            <a:r>
              <a:rPr dirty="0" smtClean="0" sz="2000">
                <a:latin typeface="Arial"/>
                <a:cs typeface="Arial"/>
              </a:rPr>
              <a:t>They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c</a:t>
            </a:r>
            <a:r>
              <a:rPr dirty="0" smtClean="0" sz="2000" spc="5">
                <a:latin typeface="Arial"/>
                <a:cs typeface="Arial"/>
              </a:rPr>
              <a:t>a</a:t>
            </a:r>
            <a:r>
              <a:rPr dirty="0" smtClean="0" sz="2000" spc="0">
                <a:latin typeface="Arial"/>
                <a:cs typeface="Arial"/>
              </a:rPr>
              <a:t>n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be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u</a:t>
            </a:r>
            <a:r>
              <a:rPr dirty="0" smtClean="0" sz="2000" spc="5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ed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as 16-bit</a:t>
            </a:r>
            <a:r>
              <a:rPr dirty="0" smtClean="0" sz="2000" spc="-3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register</a:t>
            </a:r>
            <a:r>
              <a:rPr dirty="0" smtClean="0" sz="2000" spc="-4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pai</a:t>
            </a:r>
            <a:r>
              <a:rPr dirty="0" smtClean="0" sz="2000" spc="5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s:</a:t>
            </a:r>
            <a:r>
              <a:rPr dirty="0" smtClean="0" sz="2000" spc="-20">
                <a:latin typeface="Arial"/>
                <a:cs typeface="Arial"/>
              </a:rPr>
              <a:t> </a:t>
            </a:r>
            <a:r>
              <a:rPr dirty="0" smtClean="0" sz="2000" spc="-5">
                <a:solidFill>
                  <a:srgbClr val="990000"/>
                </a:solidFill>
                <a:latin typeface="Arial"/>
                <a:cs typeface="Arial"/>
              </a:rPr>
              <a:t>B</a:t>
            </a:r>
            <a:r>
              <a:rPr dirty="0" smtClean="0" sz="2000" spc="5">
                <a:solidFill>
                  <a:srgbClr val="990000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latin typeface="Arial"/>
                <a:cs typeface="Arial"/>
              </a:rPr>
              <a:t>,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5">
                <a:solidFill>
                  <a:srgbClr val="990000"/>
                </a:solidFill>
                <a:latin typeface="Arial"/>
                <a:cs typeface="Arial"/>
              </a:rPr>
              <a:t>D</a:t>
            </a:r>
            <a:r>
              <a:rPr dirty="0" smtClean="0" sz="2000" spc="-5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latin typeface="Arial"/>
                <a:cs typeface="Arial"/>
              </a:rPr>
              <a:t>,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5">
                <a:solidFill>
                  <a:srgbClr val="990000"/>
                </a:solidFill>
                <a:latin typeface="Arial"/>
                <a:cs typeface="Arial"/>
              </a:rPr>
              <a:t>H</a:t>
            </a:r>
            <a:r>
              <a:rPr dirty="0" smtClean="0" sz="2000" spc="0">
                <a:solidFill>
                  <a:srgbClr val="990000"/>
                </a:solidFill>
                <a:latin typeface="Arial"/>
                <a:cs typeface="Arial"/>
              </a:rPr>
              <a:t>L</a:t>
            </a:r>
            <a:r>
              <a:rPr dirty="0" smtClean="0" sz="2000" spc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lvl="2">
              <a:lnSpc>
                <a:spcPts val="1000"/>
              </a:lnSpc>
              <a:buFont typeface="Arial"/>
              <a:buChar char="•"/>
            </a:pPr>
            <a:endParaRPr sz="1000"/>
          </a:p>
          <a:p>
            <a:pPr lvl="2">
              <a:lnSpc>
                <a:spcPts val="1000"/>
              </a:lnSpc>
              <a:buFont typeface="Arial"/>
              <a:buChar char="•"/>
            </a:pPr>
            <a:endParaRPr sz="1000"/>
          </a:p>
          <a:p>
            <a:pPr lvl="2">
              <a:lnSpc>
                <a:spcPts val="1000"/>
              </a:lnSpc>
              <a:buFont typeface="Arial"/>
              <a:buChar char="•"/>
            </a:pPr>
            <a:endParaRPr sz="1000"/>
          </a:p>
          <a:p>
            <a:pPr lvl="2">
              <a:lnSpc>
                <a:spcPts val="1000"/>
              </a:lnSpc>
              <a:spcBef>
                <a:spcPts val="30"/>
              </a:spcBef>
              <a:buFont typeface="Arial"/>
              <a:buChar char="•"/>
            </a:pPr>
            <a:endParaRPr sz="1000"/>
          </a:p>
          <a:p>
            <a:pPr algn="ctr" lvl="1" marL="756285" indent="-287020">
              <a:lnSpc>
                <a:spcPct val="100000"/>
              </a:lnSpc>
              <a:buClr>
                <a:srgbClr val="FF0066"/>
              </a:buClr>
              <a:buFont typeface="Arial"/>
              <a:buChar char="–"/>
              <a:tabLst>
                <a:tab pos="756285" algn="l"/>
              </a:tabLst>
            </a:pPr>
            <a:r>
              <a:rPr dirty="0" smtClean="0" sz="2400" spc="0">
                <a:latin typeface="Arial"/>
                <a:cs typeface="Arial"/>
              </a:rPr>
              <a:t>The</a:t>
            </a:r>
            <a:r>
              <a:rPr dirty="0" smtClean="0" sz="2400" spc="-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accumulator</a:t>
            </a:r>
            <a:r>
              <a:rPr dirty="0" smtClean="0" sz="2400" spc="1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is techn</a:t>
            </a:r>
            <a:r>
              <a:rPr dirty="0" smtClean="0" sz="2400" spc="-1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cal</a:t>
            </a:r>
            <a:r>
              <a:rPr dirty="0" smtClean="0" sz="2400" spc="-15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y</a:t>
            </a:r>
            <a:r>
              <a:rPr dirty="0" smtClean="0" sz="2400" spc="2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part of the</a:t>
            </a:r>
            <a:r>
              <a:rPr dirty="0" smtClean="0" sz="2400" spc="-13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-10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U.</a:t>
            </a:r>
            <a:endParaRPr sz="2400">
              <a:latin typeface="Arial"/>
              <a:cs typeface="Arial"/>
            </a:endParaRPr>
          </a:p>
          <a:p>
            <a:pPr lvl="2" marL="1099185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099185" algn="l"/>
              </a:tabLst>
            </a:pPr>
            <a:r>
              <a:rPr dirty="0" smtClean="0" sz="2000">
                <a:latin typeface="Arial"/>
                <a:cs typeface="Arial"/>
              </a:rPr>
              <a:t>It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is 8-bits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wid</a:t>
            </a:r>
            <a:r>
              <a:rPr dirty="0" smtClean="0" sz="2000" spc="5">
                <a:latin typeface="Arial"/>
                <a:cs typeface="Arial"/>
              </a:rPr>
              <a:t>e</a:t>
            </a:r>
            <a:r>
              <a:rPr dirty="0" smtClean="0" sz="2000" spc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lvl="2" marL="1099185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099185" algn="l"/>
              </a:tabLst>
            </a:pPr>
            <a:r>
              <a:rPr dirty="0" smtClean="0" sz="2000">
                <a:latin typeface="Arial"/>
                <a:cs typeface="Arial"/>
              </a:rPr>
              <a:t>It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is one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of</a:t>
            </a:r>
            <a:r>
              <a:rPr dirty="0" smtClean="0" sz="2000" spc="-2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the</a:t>
            </a:r>
            <a:r>
              <a:rPr dirty="0" smtClean="0" sz="2000" spc="-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inputs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to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every</a:t>
            </a:r>
            <a:r>
              <a:rPr dirty="0" smtClean="0" sz="2000" spc="-1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ALU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ope</a:t>
            </a:r>
            <a:r>
              <a:rPr dirty="0" smtClean="0" sz="2000" spc="5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ation.</a:t>
            </a:r>
            <a:endParaRPr sz="2000">
              <a:latin typeface="Arial"/>
              <a:cs typeface="Arial"/>
            </a:endParaRPr>
          </a:p>
          <a:p>
            <a:pPr lvl="2" marL="1099185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099185" algn="l"/>
              </a:tabLst>
            </a:pPr>
            <a:r>
              <a:rPr dirty="0" smtClean="0" sz="2000">
                <a:latin typeface="Arial"/>
                <a:cs typeface="Arial"/>
              </a:rPr>
              <a:t>The</a:t>
            </a:r>
            <a:r>
              <a:rPr dirty="0" smtClean="0" sz="2000" spc="-2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re</a:t>
            </a:r>
            <a:r>
              <a:rPr dirty="0" smtClean="0" sz="2000" spc="5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ult</a:t>
            </a:r>
            <a:r>
              <a:rPr dirty="0" smtClean="0" sz="2000" spc="-3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of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any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operation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is alwa</a:t>
            </a:r>
            <a:r>
              <a:rPr dirty="0" smtClean="0" sz="2000" spc="-10">
                <a:latin typeface="Arial"/>
                <a:cs typeface="Arial"/>
              </a:rPr>
              <a:t>y</a:t>
            </a:r>
            <a:r>
              <a:rPr dirty="0" smtClean="0" sz="2000" spc="0">
                <a:latin typeface="Arial"/>
                <a:cs typeface="Arial"/>
              </a:rPr>
              <a:t>s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stored</a:t>
            </a:r>
            <a:r>
              <a:rPr dirty="0" smtClean="0" sz="2000" spc="-4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in</a:t>
            </a:r>
            <a:r>
              <a:rPr dirty="0" smtClean="0" sz="2000" spc="-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</a:t>
            </a:r>
            <a:r>
              <a:rPr dirty="0" smtClean="0" sz="2000" spc="-10">
                <a:latin typeface="Arial"/>
                <a:cs typeface="Arial"/>
              </a:rPr>
              <a:t>t</a:t>
            </a:r>
            <a:r>
              <a:rPr dirty="0" smtClean="0" sz="2000" spc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lvl="2" marL="1099185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099185" algn="l"/>
              </a:tabLst>
            </a:pPr>
            <a:r>
              <a:rPr dirty="0" smtClean="0" sz="2000">
                <a:latin typeface="Arial"/>
                <a:cs typeface="Arial"/>
              </a:rPr>
              <a:t>It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is k</a:t>
            </a:r>
            <a:r>
              <a:rPr dirty="0" smtClean="0" sz="2000" spc="5">
                <a:latin typeface="Arial"/>
                <a:cs typeface="Arial"/>
              </a:rPr>
              <a:t>n</a:t>
            </a:r>
            <a:r>
              <a:rPr dirty="0" smtClean="0" sz="2000" spc="0">
                <a:latin typeface="Arial"/>
                <a:cs typeface="Arial"/>
              </a:rPr>
              <a:t>own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as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Register</a:t>
            </a:r>
            <a:r>
              <a:rPr dirty="0" smtClean="0" sz="2000" spc="-120">
                <a:latin typeface="Arial"/>
                <a:cs typeface="Arial"/>
              </a:rPr>
              <a:t> </a:t>
            </a:r>
            <a:r>
              <a:rPr dirty="0" smtClean="0" sz="2000" spc="-5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dirty="0" smtClean="0" sz="2000" spc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376555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808</a:t>
            </a:r>
            <a:r>
              <a:rPr dirty="0" smtClean="0" sz="3200" spc="0">
                <a:latin typeface="Arial"/>
                <a:cs typeface="Arial"/>
              </a:rPr>
              <a:t>5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Pro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ram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ing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l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omic Sans MS"/>
                <a:cs typeface="Comic Sans MS"/>
              </a:rPr>
              <a:t>M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20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roprocessors</a:t>
            </a:r>
            <a:r>
              <a:rPr dirty="0" smtClean="0" sz="1600" spc="25">
                <a:latin typeface="Comic Sans MS"/>
                <a:cs typeface="Comic Sans MS"/>
              </a:rPr>
              <a:t> </a:t>
            </a:r>
            <a:r>
              <a:rPr dirty="0" smtClean="0" sz="1600" spc="-15">
                <a:latin typeface="Comic Sans MS"/>
                <a:cs typeface="Comic Sans MS"/>
              </a:rPr>
              <a:t>&amp;</a:t>
            </a:r>
            <a:r>
              <a:rPr dirty="0" smtClean="0" sz="1600" spc="-5">
                <a:latin typeface="Comic Sans MS"/>
                <a:cs typeface="Comic Sans MS"/>
              </a:rPr>
              <a:t> 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10">
                <a:latin typeface="Comic Sans MS"/>
                <a:cs typeface="Comic Sans MS"/>
              </a:rPr>
              <a:t>nterfa</a:t>
            </a:r>
            <a:r>
              <a:rPr dirty="0" smtClean="0" sz="1600" spc="-15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ing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0604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omic Sans MS"/>
                <a:cs typeface="Comic Sans MS"/>
              </a:rPr>
              <a:t>2</a:t>
            </a:fld>
            <a:endParaRPr sz="14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621030" marR="12700" indent="-287020">
              <a:lnSpc>
                <a:spcPct val="100000"/>
              </a:lnSpc>
              <a:buClr>
                <a:srgbClr val="FF0066"/>
              </a:buClr>
              <a:buFont typeface="Arial"/>
              <a:buChar char="–"/>
              <a:tabLst>
                <a:tab pos="621030" algn="l"/>
              </a:tabLst>
            </a:pPr>
            <a:r>
              <a:rPr dirty="0" smtClean="0" sz="2400" spc="0">
                <a:latin typeface="Arial"/>
                <a:cs typeface="Arial"/>
              </a:rPr>
              <a:t>The</a:t>
            </a:r>
            <a:r>
              <a:rPr dirty="0" smtClean="0" sz="2400" spc="-13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-10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U</a:t>
            </a:r>
            <a:r>
              <a:rPr dirty="0" smtClean="0" sz="2400" spc="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-1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cl</a:t>
            </a:r>
            <a:r>
              <a:rPr dirty="0" smtClean="0" sz="2400" spc="-10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des</a:t>
            </a:r>
            <a:r>
              <a:rPr dirty="0" smtClean="0" sz="2400" spc="2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five fl</a:t>
            </a:r>
            <a:r>
              <a:rPr dirty="0" smtClean="0" sz="2400" spc="-1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g fl</a:t>
            </a:r>
            <a:r>
              <a:rPr dirty="0" smtClean="0" sz="2400" spc="-10">
                <a:latin typeface="Arial"/>
                <a:cs typeface="Arial"/>
              </a:rPr>
              <a:t>i</a:t>
            </a:r>
            <a:r>
              <a:rPr dirty="0" smtClean="0" sz="2400" spc="10">
                <a:latin typeface="Arial"/>
                <a:cs typeface="Arial"/>
              </a:rPr>
              <a:t>p</a:t>
            </a:r>
            <a:r>
              <a:rPr dirty="0" smtClean="0" sz="2400" spc="0">
                <a:latin typeface="Arial"/>
                <a:cs typeface="Arial"/>
              </a:rPr>
              <a:t>-flops</a:t>
            </a:r>
            <a:r>
              <a:rPr dirty="0" smtClean="0" sz="2400" spc="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that are set</a:t>
            </a:r>
            <a:r>
              <a:rPr dirty="0" smtClean="0" sz="2400" spc="-1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or</a:t>
            </a:r>
            <a:r>
              <a:rPr dirty="0" smtClean="0" sz="2400" spc="0">
                <a:latin typeface="Arial"/>
                <a:cs typeface="Arial"/>
              </a:rPr>
              <a:t> reset after</a:t>
            </a:r>
            <a:r>
              <a:rPr dirty="0" smtClean="0" sz="2400" spc="-1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an operati</a:t>
            </a:r>
            <a:r>
              <a:rPr dirty="0" smtClean="0" sz="2400" spc="-10">
                <a:latin typeface="Arial"/>
                <a:cs typeface="Arial"/>
              </a:rPr>
              <a:t>o</a:t>
            </a:r>
            <a:r>
              <a:rPr dirty="0" smtClean="0" sz="2400" spc="0">
                <a:latin typeface="Arial"/>
                <a:cs typeface="Arial"/>
              </a:rPr>
              <a:t>n.</a:t>
            </a:r>
            <a:endParaRPr sz="2400">
              <a:latin typeface="Arial"/>
              <a:cs typeface="Arial"/>
            </a:endParaRPr>
          </a:p>
          <a:p>
            <a:pPr lvl="1" marL="963930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963930" algn="l"/>
              </a:tabLst>
            </a:pPr>
            <a:r>
              <a:rPr dirty="0" smtClean="0" sz="2000">
                <a:latin typeface="Arial"/>
                <a:cs typeface="Arial"/>
              </a:rPr>
              <a:t>They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are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990000"/>
                </a:solidFill>
                <a:latin typeface="Arial"/>
                <a:cs typeface="Arial"/>
              </a:rPr>
              <a:t>Z</a:t>
            </a:r>
            <a:r>
              <a:rPr dirty="0" smtClean="0" sz="2000" spc="-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(</a:t>
            </a:r>
            <a:r>
              <a:rPr dirty="0" smtClean="0" sz="2000" spc="5">
                <a:latin typeface="Arial"/>
                <a:cs typeface="Arial"/>
              </a:rPr>
              <a:t>z</a:t>
            </a:r>
            <a:r>
              <a:rPr dirty="0" smtClean="0" sz="2000" spc="0">
                <a:latin typeface="Arial"/>
                <a:cs typeface="Arial"/>
              </a:rPr>
              <a:t>ero),</a:t>
            </a:r>
            <a:r>
              <a:rPr dirty="0" smtClean="0" sz="2000" spc="-50"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990000"/>
                </a:solidFill>
                <a:latin typeface="Arial"/>
                <a:cs typeface="Arial"/>
              </a:rPr>
              <a:t>CY</a:t>
            </a:r>
            <a:r>
              <a:rPr dirty="0" smtClean="0" sz="2000" spc="-5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(</a:t>
            </a:r>
            <a:r>
              <a:rPr dirty="0" smtClean="0" sz="2000" spc="5">
                <a:latin typeface="Arial"/>
                <a:cs typeface="Arial"/>
              </a:rPr>
              <a:t>c</a:t>
            </a:r>
            <a:r>
              <a:rPr dirty="0" smtClean="0" sz="2000" spc="0">
                <a:latin typeface="Arial"/>
                <a:cs typeface="Arial"/>
              </a:rPr>
              <a:t>ar</a:t>
            </a:r>
            <a:r>
              <a:rPr dirty="0" smtClean="0" sz="2000" spc="5">
                <a:latin typeface="Arial"/>
                <a:cs typeface="Arial"/>
              </a:rPr>
              <a:t>r</a:t>
            </a:r>
            <a:r>
              <a:rPr dirty="0" smtClean="0" sz="2000" spc="-10">
                <a:latin typeface="Arial"/>
                <a:cs typeface="Arial"/>
              </a:rPr>
              <a:t>y</a:t>
            </a:r>
            <a:r>
              <a:rPr dirty="0" smtClean="0" sz="2000" spc="-10">
                <a:latin typeface="Arial"/>
                <a:cs typeface="Arial"/>
              </a:rPr>
              <a:t>)</a:t>
            </a:r>
            <a:r>
              <a:rPr dirty="0" smtClean="0" sz="2000" spc="0">
                <a:latin typeface="Arial"/>
                <a:cs typeface="Arial"/>
              </a:rPr>
              <a:t>,</a:t>
            </a:r>
            <a:r>
              <a:rPr dirty="0" smtClean="0" sz="2000" spc="-40"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990000"/>
                </a:solidFill>
                <a:latin typeface="Arial"/>
                <a:cs typeface="Arial"/>
              </a:rPr>
              <a:t>S</a:t>
            </a:r>
            <a:r>
              <a:rPr dirty="0" smtClean="0" sz="2000" spc="-1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(</a:t>
            </a:r>
            <a:r>
              <a:rPr dirty="0" smtClean="0" sz="2000" spc="5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ign),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990000"/>
                </a:solidFill>
                <a:latin typeface="Arial"/>
                <a:cs typeface="Arial"/>
              </a:rPr>
              <a:t>P</a:t>
            </a:r>
            <a:r>
              <a:rPr dirty="0" smtClean="0" sz="2000" spc="-5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(pa</a:t>
            </a:r>
            <a:r>
              <a:rPr dirty="0" smtClean="0" sz="2000" spc="5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i</a:t>
            </a:r>
            <a:r>
              <a:rPr dirty="0" smtClean="0" sz="2000" spc="-10">
                <a:latin typeface="Arial"/>
                <a:cs typeface="Arial"/>
              </a:rPr>
              <a:t>t</a:t>
            </a:r>
            <a:r>
              <a:rPr dirty="0" smtClean="0" sz="2000" spc="-10">
                <a:latin typeface="Arial"/>
                <a:cs typeface="Arial"/>
              </a:rPr>
              <a:t>y</a:t>
            </a:r>
            <a:r>
              <a:rPr dirty="0" smtClean="0" sz="2000" spc="0">
                <a:latin typeface="Arial"/>
                <a:cs typeface="Arial"/>
              </a:rPr>
              <a:t>)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and</a:t>
            </a:r>
            <a:r>
              <a:rPr dirty="0" smtClean="0" sz="2000" spc="-130">
                <a:latin typeface="Arial"/>
                <a:cs typeface="Arial"/>
              </a:rPr>
              <a:t> </a:t>
            </a:r>
            <a:r>
              <a:rPr dirty="0" smtClean="0" sz="2000" spc="-10">
                <a:solidFill>
                  <a:srgbClr val="990000"/>
                </a:solidFill>
                <a:latin typeface="Arial"/>
                <a:cs typeface="Arial"/>
              </a:rPr>
              <a:t>AC</a:t>
            </a:r>
            <a:endParaRPr sz="2000">
              <a:latin typeface="Arial"/>
              <a:cs typeface="Arial"/>
            </a:endParaRPr>
          </a:p>
          <a:p>
            <a:pPr marL="963930">
              <a:lnSpc>
                <a:spcPct val="100000"/>
              </a:lnSpc>
            </a:pPr>
            <a:r>
              <a:rPr dirty="0" smtClean="0" sz="2000">
                <a:latin typeface="Arial"/>
                <a:cs typeface="Arial"/>
              </a:rPr>
              <a:t>(Auxil</a:t>
            </a:r>
            <a:r>
              <a:rPr dirty="0" smtClean="0" sz="2000" spc="-10">
                <a:latin typeface="Arial"/>
                <a:cs typeface="Arial"/>
              </a:rPr>
              <a:t>i</a:t>
            </a:r>
            <a:r>
              <a:rPr dirty="0" smtClean="0" sz="2000" spc="0">
                <a:latin typeface="Arial"/>
                <a:cs typeface="Arial"/>
              </a:rPr>
              <a:t>ary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Car</a:t>
            </a:r>
            <a:r>
              <a:rPr dirty="0" smtClean="0" sz="2000" spc="5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y).</a:t>
            </a:r>
            <a:endParaRPr sz="2000">
              <a:latin typeface="Arial"/>
              <a:cs typeface="Arial"/>
            </a:endParaRPr>
          </a:p>
          <a:p>
            <a:pPr lvl="1" marL="963930" marR="135255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963930" algn="l"/>
              </a:tabLst>
            </a:pPr>
            <a:r>
              <a:rPr dirty="0" smtClean="0" sz="2000">
                <a:latin typeface="Arial"/>
                <a:cs typeface="Arial"/>
              </a:rPr>
              <a:t>The</a:t>
            </a:r>
            <a:r>
              <a:rPr dirty="0" smtClean="0" sz="2000" spc="5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e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flags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are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u</a:t>
            </a:r>
            <a:r>
              <a:rPr dirty="0" smtClean="0" sz="2000" spc="5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ed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when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the</a:t>
            </a:r>
            <a:r>
              <a:rPr dirty="0" smtClean="0" sz="2000" spc="-2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mic</a:t>
            </a:r>
            <a:r>
              <a:rPr dirty="0" smtClean="0" sz="2000" spc="5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op</a:t>
            </a:r>
            <a:r>
              <a:rPr dirty="0" smtClean="0" sz="2000" spc="5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oce</a:t>
            </a:r>
            <a:r>
              <a:rPr dirty="0" smtClean="0" sz="2000" spc="-10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sor</a:t>
            </a:r>
            <a:r>
              <a:rPr dirty="0" smtClean="0" sz="2000" spc="-5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tests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for</a:t>
            </a:r>
            <a:r>
              <a:rPr dirty="0" smtClean="0" sz="2000" spc="0">
                <a:latin typeface="Arial"/>
                <a:cs typeface="Arial"/>
              </a:rPr>
              <a:t> data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c</a:t>
            </a:r>
            <a:r>
              <a:rPr dirty="0" smtClean="0" sz="2000" spc="5">
                <a:latin typeface="Arial"/>
                <a:cs typeface="Arial"/>
              </a:rPr>
              <a:t>o</a:t>
            </a:r>
            <a:r>
              <a:rPr dirty="0" smtClean="0" sz="2000" spc="0">
                <a:latin typeface="Arial"/>
                <a:cs typeface="Arial"/>
              </a:rPr>
              <a:t>nditions.</a:t>
            </a:r>
            <a:endParaRPr sz="2000">
              <a:latin typeface="Arial"/>
              <a:cs typeface="Arial"/>
            </a:endParaRPr>
          </a:p>
          <a:p>
            <a:pPr lvl="1" marL="963930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963930" algn="l"/>
              </a:tabLst>
            </a:pPr>
            <a:r>
              <a:rPr dirty="0" smtClean="0" sz="2000">
                <a:latin typeface="Arial"/>
                <a:cs typeface="Arial"/>
              </a:rPr>
              <a:t>The</a:t>
            </a:r>
            <a:r>
              <a:rPr dirty="0" smtClean="0" sz="2000" spc="5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e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make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up </a:t>
            </a:r>
            <a:r>
              <a:rPr dirty="0" smtClean="0" sz="2000" spc="-10">
                <a:latin typeface="Arial"/>
                <a:cs typeface="Arial"/>
              </a:rPr>
              <a:t>t</a:t>
            </a:r>
            <a:r>
              <a:rPr dirty="0" smtClean="0" sz="2000" spc="0">
                <a:latin typeface="Arial"/>
                <a:cs typeface="Arial"/>
              </a:rPr>
              <a:t>he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Flags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Registe</a:t>
            </a:r>
            <a:r>
              <a:rPr dirty="0" smtClean="0" sz="2000" spc="-110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16332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808</a:t>
            </a:r>
            <a:r>
              <a:rPr dirty="0" smtClean="0" sz="3200" spc="0">
                <a:latin typeface="Arial"/>
                <a:cs typeface="Arial"/>
              </a:rPr>
              <a:t>5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Instructions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omic Sans MS"/>
                <a:cs typeface="Comic Sans MS"/>
              </a:rPr>
              <a:t>M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20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roprocessors</a:t>
            </a:r>
            <a:r>
              <a:rPr dirty="0" smtClean="0" sz="1600" spc="25">
                <a:latin typeface="Comic Sans MS"/>
                <a:cs typeface="Comic Sans MS"/>
              </a:rPr>
              <a:t> </a:t>
            </a:r>
            <a:r>
              <a:rPr dirty="0" smtClean="0" sz="1600" spc="-15">
                <a:latin typeface="Comic Sans MS"/>
                <a:cs typeface="Comic Sans MS"/>
              </a:rPr>
              <a:t>&amp;</a:t>
            </a:r>
            <a:r>
              <a:rPr dirty="0" smtClean="0" sz="1600" spc="-5">
                <a:latin typeface="Comic Sans MS"/>
                <a:cs typeface="Comic Sans MS"/>
              </a:rPr>
              <a:t> 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10">
                <a:latin typeface="Comic Sans MS"/>
                <a:cs typeface="Comic Sans MS"/>
              </a:rPr>
              <a:t>nterfa</a:t>
            </a:r>
            <a:r>
              <a:rPr dirty="0" smtClean="0" sz="1600" spc="-15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ing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0604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omic Sans MS"/>
                <a:cs typeface="Comic Sans MS"/>
              </a:rPr>
              <a:t>2</a:t>
            </a:fld>
            <a:endParaRPr sz="14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22044" y="1090467"/>
            <a:ext cx="6744970" cy="48152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99085" marR="12700" indent="-287020">
              <a:lnSpc>
                <a:spcPct val="103899"/>
              </a:lnSpc>
              <a:buClr>
                <a:srgbClr val="FF0066"/>
              </a:buClr>
              <a:buFont typeface="Arial"/>
              <a:buChar char="–"/>
              <a:tabLst>
                <a:tab pos="299085" algn="l"/>
              </a:tabLst>
            </a:pPr>
            <a:r>
              <a:rPr dirty="0" smtClean="0" sz="2300" spc="0">
                <a:latin typeface="Arial"/>
                <a:cs typeface="Arial"/>
              </a:rPr>
              <a:t>Since</a:t>
            </a:r>
            <a:r>
              <a:rPr dirty="0" smtClean="0" sz="2300" spc="-20">
                <a:latin typeface="Arial"/>
                <a:cs typeface="Arial"/>
              </a:rPr>
              <a:t> </a:t>
            </a:r>
            <a:r>
              <a:rPr dirty="0" smtClean="0" sz="2300" spc="0">
                <a:latin typeface="Arial"/>
                <a:cs typeface="Arial"/>
              </a:rPr>
              <a:t>the</a:t>
            </a:r>
            <a:r>
              <a:rPr dirty="0" smtClean="0" sz="2300" spc="-15">
                <a:latin typeface="Arial"/>
                <a:cs typeface="Arial"/>
              </a:rPr>
              <a:t> </a:t>
            </a:r>
            <a:r>
              <a:rPr dirty="0" smtClean="0" sz="2300" spc="0">
                <a:latin typeface="Arial"/>
                <a:cs typeface="Arial"/>
              </a:rPr>
              <a:t>8085</a:t>
            </a:r>
            <a:r>
              <a:rPr dirty="0" smtClean="0" sz="2300" spc="-35">
                <a:latin typeface="Arial"/>
                <a:cs typeface="Arial"/>
              </a:rPr>
              <a:t> </a:t>
            </a:r>
            <a:r>
              <a:rPr dirty="0" smtClean="0" sz="2300" spc="0">
                <a:latin typeface="Arial"/>
                <a:cs typeface="Arial"/>
              </a:rPr>
              <a:t>is an</a:t>
            </a:r>
            <a:r>
              <a:rPr dirty="0" smtClean="0" sz="2300" spc="-25">
                <a:latin typeface="Arial"/>
                <a:cs typeface="Arial"/>
              </a:rPr>
              <a:t> </a:t>
            </a:r>
            <a:r>
              <a:rPr dirty="0" smtClean="0" sz="2300" spc="0">
                <a:latin typeface="Arial"/>
                <a:cs typeface="Arial"/>
              </a:rPr>
              <a:t>8-bit</a:t>
            </a:r>
            <a:r>
              <a:rPr dirty="0" smtClean="0" sz="2300" spc="-35">
                <a:latin typeface="Arial"/>
                <a:cs typeface="Arial"/>
              </a:rPr>
              <a:t> </a:t>
            </a:r>
            <a:r>
              <a:rPr dirty="0" smtClean="0" sz="2300" spc="0">
                <a:latin typeface="Arial"/>
                <a:cs typeface="Arial"/>
              </a:rPr>
              <a:t>device</a:t>
            </a:r>
            <a:r>
              <a:rPr dirty="0" smtClean="0" sz="2300" spc="-15">
                <a:latin typeface="Arial"/>
                <a:cs typeface="Arial"/>
              </a:rPr>
              <a:t> </a:t>
            </a:r>
            <a:r>
              <a:rPr dirty="0" smtClean="0" sz="2300" spc="0">
                <a:latin typeface="Arial"/>
                <a:cs typeface="Arial"/>
              </a:rPr>
              <a:t>it can</a:t>
            </a:r>
            <a:r>
              <a:rPr dirty="0" smtClean="0" sz="2300" spc="-30">
                <a:latin typeface="Arial"/>
                <a:cs typeface="Arial"/>
              </a:rPr>
              <a:t> </a:t>
            </a:r>
            <a:r>
              <a:rPr dirty="0" smtClean="0" sz="2300" spc="0">
                <a:latin typeface="Arial"/>
                <a:cs typeface="Arial"/>
              </a:rPr>
              <a:t>have</a:t>
            </a:r>
            <a:r>
              <a:rPr dirty="0" smtClean="0" sz="2300" spc="-20">
                <a:latin typeface="Arial"/>
                <a:cs typeface="Arial"/>
              </a:rPr>
              <a:t> </a:t>
            </a:r>
            <a:r>
              <a:rPr dirty="0" smtClean="0" sz="2300" spc="0">
                <a:latin typeface="Arial"/>
                <a:cs typeface="Arial"/>
              </a:rPr>
              <a:t>up</a:t>
            </a:r>
            <a:r>
              <a:rPr dirty="0" smtClean="0" sz="2300" spc="-25">
                <a:latin typeface="Arial"/>
                <a:cs typeface="Arial"/>
              </a:rPr>
              <a:t> </a:t>
            </a:r>
            <a:r>
              <a:rPr dirty="0" smtClean="0" sz="2300" spc="0">
                <a:latin typeface="Arial"/>
                <a:cs typeface="Arial"/>
              </a:rPr>
              <a:t>to</a:t>
            </a:r>
            <a:r>
              <a:rPr dirty="0" smtClean="0" sz="2300" spc="0">
                <a:latin typeface="Arial"/>
                <a:cs typeface="Arial"/>
              </a:rPr>
              <a:t> 2</a:t>
            </a:r>
            <a:r>
              <a:rPr dirty="0" smtClean="0" baseline="25925" sz="2250" spc="22">
                <a:latin typeface="Arial"/>
                <a:cs typeface="Arial"/>
              </a:rPr>
              <a:t>8</a:t>
            </a:r>
            <a:r>
              <a:rPr dirty="0" smtClean="0" baseline="25925" sz="2250" spc="-22">
                <a:latin typeface="Arial"/>
                <a:cs typeface="Arial"/>
              </a:rPr>
              <a:t> </a:t>
            </a:r>
            <a:r>
              <a:rPr dirty="0" smtClean="0" sz="2300" spc="0">
                <a:latin typeface="Arial"/>
                <a:cs typeface="Arial"/>
              </a:rPr>
              <a:t>(256)</a:t>
            </a:r>
            <a:r>
              <a:rPr dirty="0" smtClean="0" sz="2300" spc="-40">
                <a:latin typeface="Arial"/>
                <a:cs typeface="Arial"/>
              </a:rPr>
              <a:t> </a:t>
            </a:r>
            <a:r>
              <a:rPr dirty="0" smtClean="0" sz="2300" spc="0">
                <a:latin typeface="Arial"/>
                <a:cs typeface="Arial"/>
              </a:rPr>
              <a:t>instructions.</a:t>
            </a:r>
            <a:endParaRPr sz="23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4"/>
              </a:spcBef>
              <a:buClr>
                <a:srgbClr val="FF0066"/>
              </a:buClr>
              <a:buFont typeface="Arial"/>
              <a:buChar char="–"/>
            </a:pPr>
            <a:endParaRPr sz="500"/>
          </a:p>
          <a:p>
            <a:pPr lvl="1" marL="697865" indent="-228600">
              <a:lnSpc>
                <a:spcPct val="100000"/>
              </a:lnSpc>
              <a:buFont typeface="Arial"/>
              <a:buChar char="•"/>
              <a:tabLst>
                <a:tab pos="697865" algn="l"/>
              </a:tabLst>
            </a:pPr>
            <a:r>
              <a:rPr dirty="0" smtClean="0" sz="2000">
                <a:latin typeface="Arial"/>
                <a:cs typeface="Arial"/>
              </a:rPr>
              <a:t>Ho</a:t>
            </a:r>
            <a:r>
              <a:rPr dirty="0" smtClean="0" sz="2000" spc="5">
                <a:latin typeface="Arial"/>
                <a:cs typeface="Arial"/>
              </a:rPr>
              <a:t>w</a:t>
            </a:r>
            <a:r>
              <a:rPr dirty="0" smtClean="0" sz="2000" spc="0">
                <a:latin typeface="Arial"/>
                <a:cs typeface="Arial"/>
              </a:rPr>
              <a:t>e</a:t>
            </a:r>
            <a:r>
              <a:rPr dirty="0" smtClean="0" sz="2000" spc="-10">
                <a:latin typeface="Arial"/>
                <a:cs typeface="Arial"/>
              </a:rPr>
              <a:t>v</a:t>
            </a:r>
            <a:r>
              <a:rPr dirty="0" smtClean="0" sz="2000" spc="0">
                <a:latin typeface="Arial"/>
                <a:cs typeface="Arial"/>
              </a:rPr>
              <a:t>e</a:t>
            </a:r>
            <a:r>
              <a:rPr dirty="0" smtClean="0" sz="2000" spc="-105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,</a:t>
            </a:r>
            <a:r>
              <a:rPr dirty="0" smtClean="0" sz="2000" spc="-3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the</a:t>
            </a:r>
            <a:r>
              <a:rPr dirty="0" smtClean="0" sz="2000" spc="-2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8085</a:t>
            </a:r>
            <a:r>
              <a:rPr dirty="0" smtClean="0" sz="2000" spc="-2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only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uses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246</a:t>
            </a:r>
            <a:r>
              <a:rPr dirty="0" smtClean="0" sz="2000" spc="-2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combinations</a:t>
            </a:r>
            <a:r>
              <a:rPr dirty="0" smtClean="0" sz="2000" spc="-4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that</a:t>
            </a:r>
            <a:endParaRPr sz="2000">
              <a:latin typeface="Arial"/>
              <a:cs typeface="Arial"/>
            </a:endParaRPr>
          </a:p>
          <a:p>
            <a:pPr marL="697865">
              <a:lnSpc>
                <a:spcPct val="100000"/>
              </a:lnSpc>
            </a:pPr>
            <a:r>
              <a:rPr dirty="0" smtClean="0" sz="2000">
                <a:latin typeface="Arial"/>
                <a:cs typeface="Arial"/>
              </a:rPr>
              <a:t>repre</a:t>
            </a:r>
            <a:r>
              <a:rPr dirty="0" smtClean="0" sz="2000" spc="5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e</a:t>
            </a:r>
            <a:r>
              <a:rPr dirty="0" smtClean="0" sz="2000" spc="-10">
                <a:latin typeface="Arial"/>
                <a:cs typeface="Arial"/>
              </a:rPr>
              <a:t>n</a:t>
            </a:r>
            <a:r>
              <a:rPr dirty="0" smtClean="0" sz="2000" spc="0">
                <a:latin typeface="Arial"/>
                <a:cs typeface="Arial"/>
              </a:rPr>
              <a:t>t</a:t>
            </a:r>
            <a:r>
              <a:rPr dirty="0" smtClean="0" sz="2000" spc="-4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to</a:t>
            </a:r>
            <a:r>
              <a:rPr dirty="0" smtClean="0" sz="2000" spc="-10">
                <a:latin typeface="Arial"/>
                <a:cs typeface="Arial"/>
              </a:rPr>
              <a:t>t</a:t>
            </a:r>
            <a:r>
              <a:rPr dirty="0" smtClean="0" sz="2000" spc="0">
                <a:latin typeface="Arial"/>
                <a:cs typeface="Arial"/>
              </a:rPr>
              <a:t>al of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74</a:t>
            </a:r>
            <a:r>
              <a:rPr dirty="0" smtClean="0" sz="2000" spc="-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instru</a:t>
            </a:r>
            <a:r>
              <a:rPr dirty="0" smtClean="0" sz="2000" spc="5">
                <a:latin typeface="Arial"/>
                <a:cs typeface="Arial"/>
              </a:rPr>
              <a:t>c</a:t>
            </a:r>
            <a:r>
              <a:rPr dirty="0" smtClean="0" sz="2000" spc="0">
                <a:latin typeface="Arial"/>
                <a:cs typeface="Arial"/>
              </a:rPr>
              <a:t>tion</a:t>
            </a:r>
            <a:r>
              <a:rPr dirty="0" smtClean="0" sz="2000" spc="-10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926465">
              <a:lnSpc>
                <a:spcPct val="100000"/>
              </a:lnSpc>
              <a:spcBef>
                <a:spcPts val="439"/>
              </a:spcBef>
            </a:pPr>
            <a:r>
              <a:rPr dirty="0" smtClean="0" sz="1800">
                <a:solidFill>
                  <a:srgbClr val="33CC33"/>
                </a:solidFill>
                <a:latin typeface="Arial"/>
                <a:cs typeface="Arial"/>
              </a:rPr>
              <a:t>– </a:t>
            </a:r>
            <a:r>
              <a:rPr dirty="0" smtClean="0" sz="1800" spc="-204">
                <a:solidFill>
                  <a:srgbClr val="33CC33"/>
                </a:solidFill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Most of</a:t>
            </a:r>
            <a:r>
              <a:rPr dirty="0" smtClean="0" sz="1800" spc="-1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the</a:t>
            </a:r>
            <a:r>
              <a:rPr dirty="0" smtClean="0" sz="1800" spc="-1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instr</a:t>
            </a:r>
            <a:r>
              <a:rPr dirty="0" smtClean="0" sz="1800" spc="-10">
                <a:latin typeface="Arial"/>
                <a:cs typeface="Arial"/>
              </a:rPr>
              <a:t>u</a:t>
            </a:r>
            <a:r>
              <a:rPr dirty="0" smtClean="0" sz="1800" spc="0">
                <a:latin typeface="Arial"/>
                <a:cs typeface="Arial"/>
              </a:rPr>
              <a:t>ctio</a:t>
            </a:r>
            <a:r>
              <a:rPr dirty="0" smtClean="0" sz="1800" spc="-1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s</a:t>
            </a:r>
            <a:r>
              <a:rPr dirty="0" smtClean="0" sz="1800" spc="1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h</a:t>
            </a:r>
            <a:r>
              <a:rPr dirty="0" smtClean="0" sz="1800" spc="-1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ve</a:t>
            </a:r>
            <a:r>
              <a:rPr dirty="0" smtClean="0" sz="1800" spc="5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more</a:t>
            </a:r>
            <a:r>
              <a:rPr dirty="0" smtClean="0" sz="1800" spc="-10">
                <a:latin typeface="Arial"/>
                <a:cs typeface="Arial"/>
              </a:rPr>
              <a:t> </a:t>
            </a:r>
            <a:r>
              <a:rPr dirty="0" smtClean="0" sz="1800" spc="5">
                <a:latin typeface="Arial"/>
                <a:cs typeface="Arial"/>
              </a:rPr>
              <a:t>t</a:t>
            </a:r>
            <a:r>
              <a:rPr dirty="0" smtClean="0" sz="1800" spc="0">
                <a:latin typeface="Arial"/>
                <a:cs typeface="Arial"/>
              </a:rPr>
              <a:t>h</a:t>
            </a:r>
            <a:r>
              <a:rPr dirty="0" smtClean="0" sz="1800" spc="-1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5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-1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e form</a:t>
            </a:r>
            <a:r>
              <a:rPr dirty="0" smtClean="0" sz="1800" spc="-1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t.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20"/>
              </a:spcBef>
            </a:pPr>
            <a:endParaRPr sz="1000"/>
          </a:p>
          <a:p>
            <a:pPr marL="299085" indent="-287020">
              <a:lnSpc>
                <a:spcPct val="100000"/>
              </a:lnSpc>
              <a:buClr>
                <a:srgbClr val="FF0066"/>
              </a:buClr>
              <a:buFont typeface="Arial"/>
              <a:buChar char="–"/>
              <a:tabLst>
                <a:tab pos="299085" algn="l"/>
              </a:tabLst>
            </a:pP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-10">
                <a:latin typeface="Arial"/>
                <a:cs typeface="Arial"/>
              </a:rPr>
              <a:t>h</a:t>
            </a:r>
            <a:r>
              <a:rPr dirty="0" smtClean="0" sz="2400" spc="0">
                <a:latin typeface="Arial"/>
                <a:cs typeface="Arial"/>
              </a:rPr>
              <a:t>ese</a:t>
            </a:r>
            <a:r>
              <a:rPr dirty="0" smtClean="0" sz="2400" spc="-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instructi</a:t>
            </a:r>
            <a:r>
              <a:rPr dirty="0" smtClean="0" sz="2400" spc="-10">
                <a:latin typeface="Arial"/>
                <a:cs typeface="Arial"/>
              </a:rPr>
              <a:t>o</a:t>
            </a:r>
            <a:r>
              <a:rPr dirty="0" smtClean="0" sz="2400" spc="0">
                <a:latin typeface="Arial"/>
                <a:cs typeface="Arial"/>
              </a:rPr>
              <a:t>ns</a:t>
            </a:r>
            <a:r>
              <a:rPr dirty="0" smtClean="0" sz="2400" spc="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can</a:t>
            </a:r>
            <a:r>
              <a:rPr dirty="0" smtClean="0" sz="2400" spc="-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be grou</a:t>
            </a:r>
            <a:r>
              <a:rPr dirty="0" smtClean="0" sz="2400" spc="-10">
                <a:latin typeface="Arial"/>
                <a:cs typeface="Arial"/>
              </a:rPr>
              <a:t>p</a:t>
            </a:r>
            <a:r>
              <a:rPr dirty="0" smtClean="0" sz="2400" spc="0">
                <a:latin typeface="Arial"/>
                <a:cs typeface="Arial"/>
              </a:rPr>
              <a:t>ed</a:t>
            </a:r>
            <a:r>
              <a:rPr dirty="0" smtClean="0" sz="2400" spc="1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-1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to </a:t>
            </a:r>
            <a:r>
              <a:rPr dirty="0" smtClean="0" sz="2400" spc="5">
                <a:latin typeface="Arial"/>
                <a:cs typeface="Arial"/>
              </a:rPr>
              <a:t>f</a:t>
            </a:r>
            <a:r>
              <a:rPr dirty="0" smtClean="0" sz="2400" spc="0">
                <a:latin typeface="Arial"/>
                <a:cs typeface="Arial"/>
              </a:rPr>
              <a:t>ive</a:t>
            </a:r>
            <a:endParaRPr sz="24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dirty="0" smtClean="0" sz="2400">
                <a:latin typeface="Arial"/>
                <a:cs typeface="Arial"/>
              </a:rPr>
              <a:t>d</a:t>
            </a:r>
            <a:r>
              <a:rPr dirty="0" smtClean="0" sz="2400" spc="-10">
                <a:latin typeface="Arial"/>
                <a:cs typeface="Arial"/>
              </a:rPr>
              <a:t>i</a:t>
            </a:r>
            <a:r>
              <a:rPr dirty="0" smtClean="0" sz="2400" spc="-45">
                <a:latin typeface="Arial"/>
                <a:cs typeface="Arial"/>
              </a:rPr>
              <a:t>f</a:t>
            </a:r>
            <a:r>
              <a:rPr dirty="0" smtClean="0" sz="2400" spc="0">
                <a:latin typeface="Arial"/>
                <a:cs typeface="Arial"/>
              </a:rPr>
              <a:t>ferent</a:t>
            </a:r>
            <a:r>
              <a:rPr dirty="0" smtClean="0" sz="2400" spc="-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groups:</a:t>
            </a:r>
            <a:endParaRPr sz="2400">
              <a:latin typeface="Arial"/>
              <a:cs typeface="Arial"/>
            </a:endParaRPr>
          </a:p>
          <a:p>
            <a:pPr lvl="1" marL="697865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697865" algn="l"/>
              </a:tabLst>
            </a:pPr>
            <a:r>
              <a:rPr dirty="0" smtClean="0" sz="2000">
                <a:latin typeface="Arial"/>
                <a:cs typeface="Arial"/>
              </a:rPr>
              <a:t>Data</a:t>
            </a:r>
            <a:r>
              <a:rPr dirty="0" smtClean="0" sz="2000" spc="-55">
                <a:latin typeface="Arial"/>
                <a:cs typeface="Arial"/>
              </a:rPr>
              <a:t> </a:t>
            </a:r>
            <a:r>
              <a:rPr dirty="0" smtClean="0" sz="2000" spc="-75">
                <a:latin typeface="Arial"/>
                <a:cs typeface="Arial"/>
              </a:rPr>
              <a:t>T</a:t>
            </a:r>
            <a:r>
              <a:rPr dirty="0" smtClean="0" sz="2000" spc="0">
                <a:latin typeface="Arial"/>
                <a:cs typeface="Arial"/>
              </a:rPr>
              <a:t>ran</a:t>
            </a:r>
            <a:r>
              <a:rPr dirty="0" smtClean="0" sz="2000" spc="5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fer</a:t>
            </a:r>
            <a:r>
              <a:rPr dirty="0" smtClean="0" sz="2000" spc="-5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Ope</a:t>
            </a:r>
            <a:r>
              <a:rPr dirty="0" smtClean="0" sz="2000" spc="5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ations</a:t>
            </a:r>
            <a:endParaRPr sz="2000">
              <a:latin typeface="Arial"/>
              <a:cs typeface="Arial"/>
            </a:endParaRPr>
          </a:p>
          <a:p>
            <a:pPr lvl="1" marL="697865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697865" algn="l"/>
              </a:tabLst>
            </a:pPr>
            <a:r>
              <a:rPr dirty="0" smtClean="0" sz="2000">
                <a:latin typeface="Arial"/>
                <a:cs typeface="Arial"/>
              </a:rPr>
              <a:t>Arithme</a:t>
            </a:r>
            <a:r>
              <a:rPr dirty="0" smtClean="0" sz="2000" spc="-10">
                <a:latin typeface="Arial"/>
                <a:cs typeface="Arial"/>
              </a:rPr>
              <a:t>t</a:t>
            </a:r>
            <a:r>
              <a:rPr dirty="0" smtClean="0" sz="2000" spc="0">
                <a:latin typeface="Arial"/>
                <a:cs typeface="Arial"/>
              </a:rPr>
              <a:t>ic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Ope</a:t>
            </a:r>
            <a:r>
              <a:rPr dirty="0" smtClean="0" sz="2000" spc="5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ations</a:t>
            </a:r>
            <a:endParaRPr sz="2000">
              <a:latin typeface="Arial"/>
              <a:cs typeface="Arial"/>
            </a:endParaRPr>
          </a:p>
          <a:p>
            <a:pPr lvl="1" marL="697865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697865" algn="l"/>
              </a:tabLst>
            </a:pPr>
            <a:r>
              <a:rPr dirty="0" smtClean="0" sz="2000">
                <a:latin typeface="Arial"/>
                <a:cs typeface="Arial"/>
              </a:rPr>
              <a:t>Logic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Operations</a:t>
            </a:r>
            <a:endParaRPr sz="2000">
              <a:latin typeface="Arial"/>
              <a:cs typeface="Arial"/>
            </a:endParaRPr>
          </a:p>
          <a:p>
            <a:pPr lvl="1" marL="697865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697865" algn="l"/>
              </a:tabLst>
            </a:pPr>
            <a:r>
              <a:rPr dirty="0" smtClean="0" sz="2000">
                <a:latin typeface="Arial"/>
                <a:cs typeface="Arial"/>
              </a:rPr>
              <a:t>Bran</a:t>
            </a:r>
            <a:r>
              <a:rPr dirty="0" smtClean="0" sz="2000" spc="5">
                <a:latin typeface="Arial"/>
                <a:cs typeface="Arial"/>
              </a:rPr>
              <a:t>c</a:t>
            </a:r>
            <a:r>
              <a:rPr dirty="0" smtClean="0" sz="2000" spc="0">
                <a:latin typeface="Arial"/>
                <a:cs typeface="Arial"/>
              </a:rPr>
              <a:t>h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Ope</a:t>
            </a:r>
            <a:r>
              <a:rPr dirty="0" smtClean="0" sz="2000" spc="5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ations</a:t>
            </a:r>
            <a:endParaRPr sz="2000">
              <a:latin typeface="Arial"/>
              <a:cs typeface="Arial"/>
            </a:endParaRPr>
          </a:p>
          <a:p>
            <a:pPr lvl="1" marL="697865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697865" algn="l"/>
              </a:tabLst>
            </a:pPr>
            <a:r>
              <a:rPr dirty="0" smtClean="0" sz="2000">
                <a:latin typeface="Arial"/>
                <a:cs typeface="Arial"/>
              </a:rPr>
              <a:t>Machine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Control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Ope</a:t>
            </a:r>
            <a:r>
              <a:rPr dirty="0" smtClean="0" sz="2000" spc="5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ations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498475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Instructi</a:t>
            </a:r>
            <a:r>
              <a:rPr dirty="0" smtClean="0" sz="3200" spc="-2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D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ta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For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ats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omic Sans MS"/>
                <a:cs typeface="Comic Sans MS"/>
              </a:rPr>
              <a:t>M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20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roprocessors</a:t>
            </a:r>
            <a:r>
              <a:rPr dirty="0" smtClean="0" sz="1600" spc="25">
                <a:latin typeface="Comic Sans MS"/>
                <a:cs typeface="Comic Sans MS"/>
              </a:rPr>
              <a:t> </a:t>
            </a:r>
            <a:r>
              <a:rPr dirty="0" smtClean="0" sz="1600" spc="-15">
                <a:latin typeface="Comic Sans MS"/>
                <a:cs typeface="Comic Sans MS"/>
              </a:rPr>
              <a:t>&amp;</a:t>
            </a:r>
            <a:r>
              <a:rPr dirty="0" smtClean="0" sz="1600" spc="-5">
                <a:latin typeface="Comic Sans MS"/>
                <a:cs typeface="Comic Sans MS"/>
              </a:rPr>
              <a:t> 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10">
                <a:latin typeface="Comic Sans MS"/>
                <a:cs typeface="Comic Sans MS"/>
              </a:rPr>
              <a:t>nterfa</a:t>
            </a:r>
            <a:r>
              <a:rPr dirty="0" smtClean="0" sz="1600" spc="-15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ing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0604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omic Sans MS"/>
                <a:cs typeface="Comic Sans MS"/>
              </a:rPr>
              <a:t>2</a:t>
            </a:fld>
            <a:endParaRPr sz="14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1008888"/>
            <a:ext cx="6936740" cy="2918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3535">
              <a:lnSpc>
                <a:spcPct val="100000"/>
              </a:lnSpc>
              <a:buClr>
                <a:srgbClr val="9900CC"/>
              </a:buClr>
              <a:buSzPct val="128846"/>
              <a:buFont typeface="Arial"/>
              <a:buChar char="•"/>
              <a:tabLst>
                <a:tab pos="355600" algn="l"/>
              </a:tabLst>
            </a:pPr>
            <a:r>
              <a:rPr dirty="0" smtClean="0" sz="2600">
                <a:latin typeface="Arial"/>
                <a:cs typeface="Arial"/>
              </a:rPr>
              <a:t>Ea</a:t>
            </a:r>
            <a:r>
              <a:rPr dirty="0" smtClean="0" sz="2600" spc="10">
                <a:latin typeface="Arial"/>
                <a:cs typeface="Arial"/>
              </a:rPr>
              <a:t>c</a:t>
            </a:r>
            <a:r>
              <a:rPr dirty="0" smtClean="0" sz="2600" spc="0">
                <a:latin typeface="Arial"/>
                <a:cs typeface="Arial"/>
              </a:rPr>
              <a:t>h</a:t>
            </a:r>
            <a:r>
              <a:rPr dirty="0" smtClean="0" sz="2600" spc="-1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in</a:t>
            </a:r>
            <a:r>
              <a:rPr dirty="0" smtClean="0" sz="2600" spc="5">
                <a:latin typeface="Arial"/>
                <a:cs typeface="Arial"/>
              </a:rPr>
              <a:t>s</a:t>
            </a:r>
            <a:r>
              <a:rPr dirty="0" smtClean="0" sz="2600" spc="0">
                <a:latin typeface="Arial"/>
                <a:cs typeface="Arial"/>
              </a:rPr>
              <a:t>truction</a:t>
            </a:r>
            <a:r>
              <a:rPr dirty="0" smtClean="0" sz="2600" spc="-10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h</a:t>
            </a:r>
            <a:r>
              <a:rPr dirty="0" smtClean="0" sz="2600" spc="5">
                <a:latin typeface="Arial"/>
                <a:cs typeface="Arial"/>
              </a:rPr>
              <a:t>a</a:t>
            </a:r>
            <a:r>
              <a:rPr dirty="0" smtClean="0" sz="2600" spc="0">
                <a:latin typeface="Arial"/>
                <a:cs typeface="Arial"/>
              </a:rPr>
              <a:t>s two p</a:t>
            </a:r>
            <a:r>
              <a:rPr dirty="0" smtClean="0" sz="2600" spc="5">
                <a:latin typeface="Arial"/>
                <a:cs typeface="Arial"/>
              </a:rPr>
              <a:t>a</a:t>
            </a:r>
            <a:r>
              <a:rPr dirty="0" smtClean="0" sz="2600" spc="0">
                <a:latin typeface="Arial"/>
                <a:cs typeface="Arial"/>
              </a:rPr>
              <a:t>rts.</a:t>
            </a:r>
            <a:endParaRPr sz="2600">
              <a:latin typeface="Arial"/>
              <a:cs typeface="Arial"/>
            </a:endParaRPr>
          </a:p>
          <a:p>
            <a:pPr lvl="1" marL="756285" indent="-287020">
              <a:lnSpc>
                <a:spcPct val="100000"/>
              </a:lnSpc>
              <a:spcBef>
                <a:spcPts val="434"/>
              </a:spcBef>
              <a:buClr>
                <a:srgbClr val="FF0066"/>
              </a:buClr>
              <a:buFont typeface="Arial"/>
              <a:buChar char="–"/>
              <a:tabLst>
                <a:tab pos="756285" algn="l"/>
              </a:tabLst>
            </a:pPr>
            <a:r>
              <a:rPr dirty="0" smtClean="0" sz="2400" spc="0">
                <a:latin typeface="Arial"/>
                <a:cs typeface="Arial"/>
              </a:rPr>
              <a:t>The</a:t>
            </a:r>
            <a:r>
              <a:rPr dirty="0" smtClean="0" sz="2400" spc="-10">
                <a:latin typeface="Arial"/>
                <a:cs typeface="Arial"/>
              </a:rPr>
              <a:t> </a:t>
            </a:r>
            <a:r>
              <a:rPr dirty="0" smtClean="0" sz="2400" spc="5">
                <a:latin typeface="Arial"/>
                <a:cs typeface="Arial"/>
              </a:rPr>
              <a:t>f</a:t>
            </a:r>
            <a:r>
              <a:rPr dirty="0" smtClean="0" sz="2400" spc="0">
                <a:latin typeface="Arial"/>
                <a:cs typeface="Arial"/>
              </a:rPr>
              <a:t>irst</a:t>
            </a:r>
            <a:r>
              <a:rPr dirty="0" smtClean="0" sz="2400" spc="-1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part </a:t>
            </a:r>
            <a:r>
              <a:rPr dirty="0" smtClean="0" sz="2400" spc="-1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s </a:t>
            </a:r>
            <a:r>
              <a:rPr dirty="0" smtClean="0" sz="2400" spc="5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he</a:t>
            </a:r>
            <a:r>
              <a:rPr dirty="0" smtClean="0" sz="2400" spc="-1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task or operation</a:t>
            </a:r>
            <a:r>
              <a:rPr dirty="0" smtClean="0" sz="2400" spc="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to </a:t>
            </a:r>
            <a:r>
              <a:rPr dirty="0" smtClean="0" sz="2400" spc="-10">
                <a:latin typeface="Arial"/>
                <a:cs typeface="Arial"/>
              </a:rPr>
              <a:t>b</a:t>
            </a:r>
            <a:r>
              <a:rPr dirty="0" smtClean="0" sz="2400" spc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dirty="0" smtClean="0" sz="2400">
                <a:latin typeface="Arial"/>
                <a:cs typeface="Arial"/>
              </a:rPr>
              <a:t>p</a:t>
            </a:r>
            <a:r>
              <a:rPr dirty="0" smtClean="0" sz="2400" spc="-10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rformed.</a:t>
            </a:r>
            <a:endParaRPr sz="2400">
              <a:latin typeface="Arial"/>
              <a:cs typeface="Arial"/>
            </a:endParaRPr>
          </a:p>
          <a:p>
            <a:pPr lvl="2" marL="1155700" indent="-2286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mtClean="0" sz="2000">
                <a:latin typeface="Arial"/>
                <a:cs typeface="Arial"/>
              </a:rPr>
              <a:t>This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pa</a:t>
            </a:r>
            <a:r>
              <a:rPr dirty="0" smtClean="0" sz="2000" spc="5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t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is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c</a:t>
            </a:r>
            <a:r>
              <a:rPr dirty="0" smtClean="0" sz="2000" spc="5">
                <a:latin typeface="Arial"/>
                <a:cs typeface="Arial"/>
              </a:rPr>
              <a:t>a</a:t>
            </a:r>
            <a:r>
              <a:rPr dirty="0" smtClean="0" sz="2000" spc="0">
                <a:latin typeface="Arial"/>
                <a:cs typeface="Arial"/>
              </a:rPr>
              <a:t>lled </a:t>
            </a:r>
            <a:r>
              <a:rPr dirty="0" smtClean="0" sz="2000" spc="-10">
                <a:latin typeface="Arial"/>
                <a:cs typeface="Arial"/>
              </a:rPr>
              <a:t>t</a:t>
            </a:r>
            <a:r>
              <a:rPr dirty="0" smtClean="0" sz="2000" spc="0">
                <a:latin typeface="Arial"/>
                <a:cs typeface="Arial"/>
              </a:rPr>
              <a:t>he</a:t>
            </a:r>
            <a:r>
              <a:rPr dirty="0" smtClean="0" sz="2000" spc="-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“</a:t>
            </a:r>
            <a:r>
              <a:rPr dirty="0" smtClean="0" sz="2000" spc="0">
                <a:solidFill>
                  <a:srgbClr val="990000"/>
                </a:solidFill>
                <a:latin typeface="Arial"/>
                <a:cs typeface="Arial"/>
              </a:rPr>
              <a:t>op</a:t>
            </a:r>
            <a:r>
              <a:rPr dirty="0" smtClean="0" sz="2000" spc="5">
                <a:solidFill>
                  <a:srgbClr val="990000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990000"/>
                </a:solidFill>
                <a:latin typeface="Arial"/>
                <a:cs typeface="Arial"/>
              </a:rPr>
              <a:t>od</a:t>
            </a:r>
            <a:r>
              <a:rPr dirty="0" smtClean="0" sz="2000" spc="5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latin typeface="Arial"/>
                <a:cs typeface="Arial"/>
              </a:rPr>
              <a:t>”</a:t>
            </a:r>
            <a:r>
              <a:rPr dirty="0" smtClean="0" sz="2000" spc="-5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(</a:t>
            </a:r>
            <a:r>
              <a:rPr dirty="0" smtClean="0" sz="2000" spc="0" u="heavy">
                <a:solidFill>
                  <a:srgbClr val="990000"/>
                </a:solidFill>
                <a:latin typeface="Arial"/>
                <a:cs typeface="Arial"/>
              </a:rPr>
              <a:t>op</a:t>
            </a:r>
            <a:r>
              <a:rPr dirty="0" smtClean="0" sz="2000" spc="0">
                <a:latin typeface="Arial"/>
                <a:cs typeface="Arial"/>
              </a:rPr>
              <a:t>eration</a:t>
            </a:r>
            <a:r>
              <a:rPr dirty="0" smtClean="0" sz="2000" spc="-40">
                <a:latin typeface="Arial"/>
                <a:cs typeface="Arial"/>
              </a:rPr>
              <a:t> </a:t>
            </a:r>
            <a:r>
              <a:rPr dirty="0" smtClean="0" sz="2000" spc="0" u="heavy">
                <a:solidFill>
                  <a:srgbClr val="990000"/>
                </a:solidFill>
                <a:latin typeface="Arial"/>
                <a:cs typeface="Arial"/>
              </a:rPr>
              <a:t>c</a:t>
            </a:r>
            <a:r>
              <a:rPr dirty="0" smtClean="0" sz="2000" spc="5" u="heavy">
                <a:solidFill>
                  <a:srgbClr val="990000"/>
                </a:solidFill>
                <a:latin typeface="Arial"/>
                <a:cs typeface="Arial"/>
              </a:rPr>
              <a:t>o</a:t>
            </a:r>
            <a:r>
              <a:rPr dirty="0" smtClean="0" sz="2000" spc="0" u="heavy">
                <a:solidFill>
                  <a:srgbClr val="990000"/>
                </a:solidFill>
                <a:latin typeface="Arial"/>
                <a:cs typeface="Arial"/>
              </a:rPr>
              <a:t>d</a:t>
            </a:r>
            <a:r>
              <a:rPr dirty="0" smtClean="0" sz="2000" spc="5" u="heavy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latin typeface="Arial"/>
                <a:cs typeface="Arial"/>
              </a:rPr>
              <a:t>).</a:t>
            </a:r>
            <a:endParaRPr sz="2000">
              <a:latin typeface="Arial"/>
              <a:cs typeface="Arial"/>
            </a:endParaRPr>
          </a:p>
          <a:p>
            <a:pPr lvl="2">
              <a:lnSpc>
                <a:spcPts val="1000"/>
              </a:lnSpc>
              <a:buFont typeface="Arial"/>
              <a:buChar char="•"/>
            </a:pPr>
            <a:endParaRPr sz="1000"/>
          </a:p>
          <a:p>
            <a:pPr lvl="2">
              <a:lnSpc>
                <a:spcPts val="1000"/>
              </a:lnSpc>
              <a:buFont typeface="Arial"/>
              <a:buChar char="•"/>
            </a:pPr>
            <a:endParaRPr sz="1000"/>
          </a:p>
          <a:p>
            <a:pPr lvl="2">
              <a:lnSpc>
                <a:spcPts val="1000"/>
              </a:lnSpc>
              <a:buFont typeface="Arial"/>
              <a:buChar char="•"/>
            </a:pPr>
            <a:endParaRPr sz="1000"/>
          </a:p>
          <a:p>
            <a:pPr lvl="2">
              <a:lnSpc>
                <a:spcPts val="1000"/>
              </a:lnSpc>
              <a:spcBef>
                <a:spcPts val="27"/>
              </a:spcBef>
              <a:buFont typeface="Arial"/>
              <a:buChar char="•"/>
            </a:pPr>
            <a:endParaRPr sz="1000"/>
          </a:p>
          <a:p>
            <a:pPr lvl="1" marL="756285" indent="-287020">
              <a:lnSpc>
                <a:spcPct val="100000"/>
              </a:lnSpc>
              <a:buClr>
                <a:srgbClr val="FF0066"/>
              </a:buClr>
              <a:buFont typeface="Arial"/>
              <a:buChar char="–"/>
              <a:tabLst>
                <a:tab pos="756285" algn="l"/>
              </a:tabLst>
            </a:pPr>
            <a:r>
              <a:rPr dirty="0" smtClean="0" sz="2400" spc="0">
                <a:latin typeface="Arial"/>
                <a:cs typeface="Arial"/>
              </a:rPr>
              <a:t>The</a:t>
            </a:r>
            <a:r>
              <a:rPr dirty="0" smtClean="0" sz="2400" spc="-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second</a:t>
            </a:r>
            <a:r>
              <a:rPr dirty="0" smtClean="0" sz="2400" spc="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part </a:t>
            </a:r>
            <a:r>
              <a:rPr dirty="0" smtClean="0" sz="2400" spc="-1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s </a:t>
            </a:r>
            <a:r>
              <a:rPr dirty="0" smtClean="0" sz="2400" spc="5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he</a:t>
            </a:r>
            <a:r>
              <a:rPr dirty="0" smtClean="0" sz="2400" spc="-1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data to</a:t>
            </a:r>
            <a:r>
              <a:rPr dirty="0" smtClean="0" sz="2400" spc="-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be operated</a:t>
            </a:r>
            <a:r>
              <a:rPr dirty="0" smtClean="0" sz="2400" spc="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on</a:t>
            </a:r>
            <a:endParaRPr sz="2400">
              <a:latin typeface="Arial"/>
              <a:cs typeface="Arial"/>
            </a:endParaRPr>
          </a:p>
          <a:p>
            <a:pPr lvl="2" marL="1155700" indent="-2286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mtClean="0" sz="2000">
                <a:latin typeface="Arial"/>
                <a:cs typeface="Arial"/>
              </a:rPr>
              <a:t>Called </a:t>
            </a:r>
            <a:r>
              <a:rPr dirty="0" smtClean="0" sz="2000" spc="-10">
                <a:latin typeface="Arial"/>
                <a:cs typeface="Arial"/>
              </a:rPr>
              <a:t>t</a:t>
            </a:r>
            <a:r>
              <a:rPr dirty="0" smtClean="0" sz="2000" spc="0">
                <a:latin typeface="Arial"/>
                <a:cs typeface="Arial"/>
              </a:rPr>
              <a:t>he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“</a:t>
            </a:r>
            <a:r>
              <a:rPr dirty="0" smtClean="0" sz="2000" spc="0">
                <a:solidFill>
                  <a:srgbClr val="990000"/>
                </a:solidFill>
                <a:latin typeface="Arial"/>
                <a:cs typeface="Arial"/>
              </a:rPr>
              <a:t>ope</a:t>
            </a:r>
            <a:r>
              <a:rPr dirty="0" smtClean="0" sz="2000" spc="5">
                <a:solidFill>
                  <a:srgbClr val="990000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990000"/>
                </a:solidFill>
                <a:latin typeface="Arial"/>
                <a:cs typeface="Arial"/>
              </a:rPr>
              <a:t>an</a:t>
            </a:r>
            <a:r>
              <a:rPr dirty="0" smtClean="0" sz="2000" spc="5">
                <a:solidFill>
                  <a:srgbClr val="990000"/>
                </a:solidFill>
                <a:latin typeface="Arial"/>
                <a:cs typeface="Arial"/>
              </a:rPr>
              <a:t>d</a:t>
            </a:r>
            <a:r>
              <a:rPr dirty="0" smtClean="0" sz="2000" spc="-10">
                <a:latin typeface="Arial"/>
                <a:cs typeface="Arial"/>
              </a:rPr>
              <a:t>”</a:t>
            </a:r>
            <a:r>
              <a:rPr dirty="0" smtClean="0" sz="2000" spc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731645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Oper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nd</a:t>
            </a:r>
            <a:r>
              <a:rPr dirty="0" smtClean="0" sz="3200" spc="-85">
                <a:latin typeface="Arial"/>
                <a:cs typeface="Arial"/>
              </a:rPr>
              <a:t> </a:t>
            </a:r>
            <a:r>
              <a:rPr dirty="0" smtClean="0" sz="3200" spc="-18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ypes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omic Sans MS"/>
                <a:cs typeface="Comic Sans MS"/>
              </a:rPr>
              <a:t>M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20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roprocessors</a:t>
            </a:r>
            <a:r>
              <a:rPr dirty="0" smtClean="0" sz="1600" spc="25">
                <a:latin typeface="Comic Sans MS"/>
                <a:cs typeface="Comic Sans MS"/>
              </a:rPr>
              <a:t> </a:t>
            </a:r>
            <a:r>
              <a:rPr dirty="0" smtClean="0" sz="1600" spc="-15">
                <a:latin typeface="Comic Sans MS"/>
                <a:cs typeface="Comic Sans MS"/>
              </a:rPr>
              <a:t>&amp;</a:t>
            </a:r>
            <a:r>
              <a:rPr dirty="0" smtClean="0" sz="1600" spc="-5">
                <a:latin typeface="Comic Sans MS"/>
                <a:cs typeface="Comic Sans MS"/>
              </a:rPr>
              <a:t> 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10">
                <a:latin typeface="Comic Sans MS"/>
                <a:cs typeface="Comic Sans MS"/>
              </a:rPr>
              <a:t>nterfa</a:t>
            </a:r>
            <a:r>
              <a:rPr dirty="0" smtClean="0" sz="1600" spc="-15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ing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0604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omic Sans MS"/>
                <a:cs typeface="Comic Sans MS"/>
              </a:rPr>
              <a:t>2</a:t>
            </a:fld>
            <a:endParaRPr sz="14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1027777"/>
            <a:ext cx="7501890" cy="48317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995680" indent="-343535">
              <a:lnSpc>
                <a:spcPct val="96300"/>
              </a:lnSpc>
              <a:buClr>
                <a:srgbClr val="9900CC"/>
              </a:buClr>
              <a:buSzPct val="128846"/>
              <a:buFont typeface="Arial"/>
              <a:buChar char="•"/>
              <a:tabLst>
                <a:tab pos="355600" algn="l"/>
              </a:tabLst>
            </a:pPr>
            <a:r>
              <a:rPr dirty="0" smtClean="0" sz="2600">
                <a:latin typeface="Arial"/>
                <a:cs typeface="Arial"/>
              </a:rPr>
              <a:t>T</a:t>
            </a:r>
            <a:r>
              <a:rPr dirty="0" smtClean="0" sz="2600" spc="5">
                <a:latin typeface="Arial"/>
                <a:cs typeface="Arial"/>
              </a:rPr>
              <a:t>h</a:t>
            </a:r>
            <a:r>
              <a:rPr dirty="0" smtClean="0" sz="2600" spc="0">
                <a:latin typeface="Arial"/>
                <a:cs typeface="Arial"/>
              </a:rPr>
              <a:t>ere</a:t>
            </a:r>
            <a:r>
              <a:rPr dirty="0" smtClean="0" sz="2600" spc="-10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are di</a:t>
            </a:r>
            <a:r>
              <a:rPr dirty="0" smtClean="0" sz="2600" spc="-50">
                <a:latin typeface="Arial"/>
                <a:cs typeface="Arial"/>
              </a:rPr>
              <a:t>f</a:t>
            </a:r>
            <a:r>
              <a:rPr dirty="0" smtClean="0" sz="2600" spc="0">
                <a:latin typeface="Arial"/>
                <a:cs typeface="Arial"/>
              </a:rPr>
              <a:t>ferent</a:t>
            </a:r>
            <a:r>
              <a:rPr dirty="0" smtClean="0" sz="2600" spc="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w</a:t>
            </a:r>
            <a:r>
              <a:rPr dirty="0" smtClean="0" sz="2600" spc="5">
                <a:latin typeface="Arial"/>
                <a:cs typeface="Arial"/>
              </a:rPr>
              <a:t>a</a:t>
            </a:r>
            <a:r>
              <a:rPr dirty="0" smtClean="0" sz="2600" spc="0">
                <a:latin typeface="Arial"/>
                <a:cs typeface="Arial"/>
              </a:rPr>
              <a:t>ys</a:t>
            </a:r>
            <a:r>
              <a:rPr dirty="0" smtClean="0" sz="2600" spc="-20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for </a:t>
            </a:r>
            <a:r>
              <a:rPr dirty="0" smtClean="0" sz="2600" spc="5">
                <a:latin typeface="Arial"/>
                <a:cs typeface="Arial"/>
              </a:rPr>
              <a:t>s</a:t>
            </a:r>
            <a:r>
              <a:rPr dirty="0" smtClean="0" sz="2600" spc="0">
                <a:latin typeface="Arial"/>
                <a:cs typeface="Arial"/>
              </a:rPr>
              <a:t>p</a:t>
            </a:r>
            <a:r>
              <a:rPr dirty="0" smtClean="0" sz="2600" spc="5">
                <a:latin typeface="Arial"/>
                <a:cs typeface="Arial"/>
              </a:rPr>
              <a:t>e</a:t>
            </a:r>
            <a:r>
              <a:rPr dirty="0" smtClean="0" sz="2600" spc="0">
                <a:latin typeface="Arial"/>
                <a:cs typeface="Arial"/>
              </a:rPr>
              <a:t>cifyi</a:t>
            </a:r>
            <a:r>
              <a:rPr dirty="0" smtClean="0" sz="2600" spc="5">
                <a:latin typeface="Arial"/>
                <a:cs typeface="Arial"/>
              </a:rPr>
              <a:t>n</a:t>
            </a:r>
            <a:r>
              <a:rPr dirty="0" smtClean="0" sz="2600" spc="0">
                <a:latin typeface="Arial"/>
                <a:cs typeface="Arial"/>
              </a:rPr>
              <a:t>g</a:t>
            </a:r>
            <a:r>
              <a:rPr dirty="0" smtClean="0" sz="2600" spc="-2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the</a:t>
            </a:r>
            <a:r>
              <a:rPr dirty="0" smtClean="0" sz="2600" spc="0">
                <a:latin typeface="Arial"/>
                <a:cs typeface="Arial"/>
              </a:rPr>
              <a:t> o</a:t>
            </a:r>
            <a:r>
              <a:rPr dirty="0" smtClean="0" sz="2600" spc="5">
                <a:latin typeface="Arial"/>
                <a:cs typeface="Arial"/>
              </a:rPr>
              <a:t>p</a:t>
            </a:r>
            <a:r>
              <a:rPr dirty="0" smtClean="0" sz="2600" spc="0">
                <a:latin typeface="Arial"/>
                <a:cs typeface="Arial"/>
              </a:rPr>
              <a:t>era</a:t>
            </a:r>
            <a:r>
              <a:rPr dirty="0" smtClean="0" sz="2600" spc="5">
                <a:latin typeface="Arial"/>
                <a:cs typeface="Arial"/>
              </a:rPr>
              <a:t>n</a:t>
            </a:r>
            <a:r>
              <a:rPr dirty="0" smtClean="0" sz="2600" spc="0">
                <a:latin typeface="Arial"/>
                <a:cs typeface="Arial"/>
              </a:rPr>
              <a:t>d:</a:t>
            </a:r>
            <a:endParaRPr sz="26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33"/>
              </a:spcBef>
              <a:buClr>
                <a:srgbClr val="9900CC"/>
              </a:buClr>
              <a:buFont typeface="Arial"/>
              <a:buChar char="•"/>
            </a:pPr>
            <a:endParaRPr sz="550"/>
          </a:p>
          <a:p>
            <a:pPr lvl="1" marL="756285" indent="-287020">
              <a:lnSpc>
                <a:spcPct val="100000"/>
              </a:lnSpc>
              <a:buClr>
                <a:srgbClr val="FF0066"/>
              </a:buClr>
              <a:buFont typeface="Arial"/>
              <a:buChar char="–"/>
              <a:tabLst>
                <a:tab pos="756285" algn="l"/>
              </a:tabLst>
            </a:pP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-10">
                <a:latin typeface="Arial"/>
                <a:cs typeface="Arial"/>
              </a:rPr>
              <a:t>h</a:t>
            </a:r>
            <a:r>
              <a:rPr dirty="0" smtClean="0" sz="2400" spc="0">
                <a:latin typeface="Arial"/>
                <a:cs typeface="Arial"/>
              </a:rPr>
              <a:t>ere may</a:t>
            </a:r>
            <a:r>
              <a:rPr dirty="0" smtClean="0" sz="2400" spc="-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-10">
                <a:latin typeface="Arial"/>
                <a:cs typeface="Arial"/>
              </a:rPr>
              <a:t>o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be</a:t>
            </a:r>
            <a:r>
              <a:rPr dirty="0" smtClean="0" sz="2400" spc="-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an op</a:t>
            </a:r>
            <a:r>
              <a:rPr dirty="0" smtClean="0" sz="2400" spc="-10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rand</a:t>
            </a:r>
            <a:r>
              <a:rPr dirty="0" smtClean="0" sz="2400" spc="15">
                <a:latin typeface="Arial"/>
                <a:cs typeface="Arial"/>
              </a:rPr>
              <a:t> </a:t>
            </a:r>
            <a:r>
              <a:rPr dirty="0" smtClean="0" sz="2400" spc="10">
                <a:latin typeface="Arial"/>
                <a:cs typeface="Arial"/>
              </a:rPr>
              <a:t>(</a:t>
            </a:r>
            <a:r>
              <a:rPr dirty="0" smtClean="0" sz="2400" spc="0">
                <a:solidFill>
                  <a:srgbClr val="990000"/>
                </a:solidFill>
                <a:latin typeface="Arial"/>
                <a:cs typeface="Arial"/>
              </a:rPr>
              <a:t>imp</a:t>
            </a:r>
            <a:r>
              <a:rPr dirty="0" smtClean="0" sz="2400" spc="-15">
                <a:solidFill>
                  <a:srgbClr val="990000"/>
                </a:solidFill>
                <a:latin typeface="Arial"/>
                <a:cs typeface="Arial"/>
              </a:rPr>
              <a:t>l</a:t>
            </a:r>
            <a:r>
              <a:rPr dirty="0" smtClean="0" sz="2400" spc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dirty="0" smtClean="0" sz="2400" spc="-10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dirty="0" smtClean="0" sz="2400" spc="0">
                <a:solidFill>
                  <a:srgbClr val="990000"/>
                </a:solidFill>
                <a:latin typeface="Arial"/>
                <a:cs typeface="Arial"/>
              </a:rPr>
              <a:t>d</a:t>
            </a:r>
            <a:r>
              <a:rPr dirty="0" smtClean="0" sz="2400" spc="2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990000"/>
                </a:solidFill>
                <a:latin typeface="Arial"/>
                <a:cs typeface="Arial"/>
              </a:rPr>
              <a:t>o</a:t>
            </a:r>
            <a:r>
              <a:rPr dirty="0" smtClean="0" sz="2400" spc="-10">
                <a:solidFill>
                  <a:srgbClr val="990000"/>
                </a:solidFill>
                <a:latin typeface="Arial"/>
                <a:cs typeface="Arial"/>
              </a:rPr>
              <a:t>p</a:t>
            </a:r>
            <a:r>
              <a:rPr dirty="0" smtClean="0" sz="2400" spc="0">
                <a:solidFill>
                  <a:srgbClr val="990000"/>
                </a:solidFill>
                <a:latin typeface="Arial"/>
                <a:cs typeface="Arial"/>
              </a:rPr>
              <a:t>eran</a:t>
            </a:r>
            <a:r>
              <a:rPr dirty="0" smtClean="0" sz="2400" spc="-5">
                <a:solidFill>
                  <a:srgbClr val="990000"/>
                </a:solidFill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lvl="2" marL="1155700" indent="-2286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mtClean="0" sz="2000">
                <a:latin typeface="Arial"/>
                <a:cs typeface="Arial"/>
              </a:rPr>
              <a:t>CMA</a:t>
            </a:r>
            <a:endParaRPr sz="2000">
              <a:latin typeface="Arial"/>
              <a:cs typeface="Arial"/>
            </a:endParaRPr>
          </a:p>
          <a:p>
            <a:pPr lvl="2">
              <a:lnSpc>
                <a:spcPts val="550"/>
              </a:lnSpc>
              <a:spcBef>
                <a:spcPts val="22"/>
              </a:spcBef>
              <a:buFont typeface="Arial"/>
              <a:buChar char="•"/>
            </a:pPr>
            <a:endParaRPr sz="550"/>
          </a:p>
          <a:p>
            <a:pPr lvl="1" marL="756285" marR="116839" indent="-287020">
              <a:lnSpc>
                <a:spcPct val="100000"/>
              </a:lnSpc>
              <a:buClr>
                <a:srgbClr val="FF0066"/>
              </a:buClr>
              <a:buFont typeface="Arial"/>
              <a:buChar char="–"/>
              <a:tabLst>
                <a:tab pos="756285" algn="l"/>
              </a:tabLst>
            </a:pPr>
            <a:r>
              <a:rPr dirty="0" smtClean="0" sz="2400" spc="0">
                <a:latin typeface="Arial"/>
                <a:cs typeface="Arial"/>
              </a:rPr>
              <a:t>The</a:t>
            </a:r>
            <a:r>
              <a:rPr dirty="0" smtClean="0" sz="2400" spc="-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operand</a:t>
            </a:r>
            <a:r>
              <a:rPr dirty="0" smtClean="0" sz="2400" spc="2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may be</a:t>
            </a:r>
            <a:r>
              <a:rPr dirty="0" smtClean="0" sz="2400" spc="-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an</a:t>
            </a:r>
            <a:r>
              <a:rPr dirty="0" smtClean="0" sz="2400" spc="10">
                <a:latin typeface="Arial"/>
                <a:cs typeface="Arial"/>
              </a:rPr>
              <a:t> </a:t>
            </a:r>
            <a:r>
              <a:rPr dirty="0" smtClean="0" sz="2400" spc="-5">
                <a:latin typeface="Arial"/>
                <a:cs typeface="Arial"/>
              </a:rPr>
              <a:t>8</a:t>
            </a:r>
            <a:r>
              <a:rPr dirty="0" smtClean="0" sz="2400" spc="5">
                <a:latin typeface="Arial"/>
                <a:cs typeface="Arial"/>
              </a:rPr>
              <a:t>-</a:t>
            </a:r>
            <a:r>
              <a:rPr dirty="0" smtClean="0" sz="2400" spc="0">
                <a:latin typeface="Arial"/>
                <a:cs typeface="Arial"/>
              </a:rPr>
              <a:t>b</a:t>
            </a:r>
            <a:r>
              <a:rPr dirty="0" smtClean="0" sz="2400" spc="-1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number </a:t>
            </a:r>
            <a:r>
              <a:rPr dirty="0" smtClean="0" sz="2400" spc="10">
                <a:latin typeface="Arial"/>
                <a:cs typeface="Arial"/>
              </a:rPr>
              <a:t>(</a:t>
            </a:r>
            <a:r>
              <a:rPr dirty="0" smtClean="0" sz="2400" spc="0">
                <a:solidFill>
                  <a:srgbClr val="990000"/>
                </a:solidFill>
                <a:latin typeface="Arial"/>
                <a:cs typeface="Arial"/>
              </a:rPr>
              <a:t>immediate</a:t>
            </a:r>
            <a:r>
              <a:rPr dirty="0" smtClean="0" sz="2400" spc="0">
                <a:solidFill>
                  <a:srgbClr val="990000"/>
                </a:solidFill>
                <a:latin typeface="Arial"/>
                <a:cs typeface="Arial"/>
              </a:rPr>
              <a:t> dat</a:t>
            </a:r>
            <a:r>
              <a:rPr dirty="0" smtClean="0" sz="2400" spc="-5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lvl="2" marL="1155700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5700" algn="l"/>
                <a:tab pos="1891664" algn="l"/>
              </a:tabLst>
            </a:pPr>
            <a:r>
              <a:rPr dirty="0" smtClean="0" sz="2000" spc="-10">
                <a:latin typeface="Arial"/>
                <a:cs typeface="Arial"/>
              </a:rPr>
              <a:t>A</a:t>
            </a:r>
            <a:r>
              <a:rPr dirty="0" smtClean="0" sz="2000" spc="0">
                <a:latin typeface="Arial"/>
                <a:cs typeface="Arial"/>
              </a:rPr>
              <a:t>DI	</a:t>
            </a:r>
            <a:r>
              <a:rPr dirty="0" smtClean="0" sz="2000" spc="0">
                <a:latin typeface="Arial"/>
                <a:cs typeface="Arial"/>
              </a:rPr>
              <a:t>4</a:t>
            </a:r>
            <a:r>
              <a:rPr dirty="0" smtClean="0" sz="2000" spc="-5">
                <a:latin typeface="Arial"/>
                <a:cs typeface="Arial"/>
              </a:rPr>
              <a:t>F</a:t>
            </a:r>
            <a:r>
              <a:rPr dirty="0" smtClean="0" sz="2000" spc="0">
                <a:latin typeface="Arial"/>
                <a:cs typeface="Arial"/>
              </a:rPr>
              <a:t>H</a:t>
            </a:r>
            <a:endParaRPr sz="2000">
              <a:latin typeface="Arial"/>
              <a:cs typeface="Arial"/>
            </a:endParaRPr>
          </a:p>
          <a:p>
            <a:pPr lvl="2">
              <a:lnSpc>
                <a:spcPts val="550"/>
              </a:lnSpc>
              <a:spcBef>
                <a:spcPts val="24"/>
              </a:spcBef>
              <a:buFont typeface="Arial"/>
              <a:buChar char="•"/>
            </a:pPr>
            <a:endParaRPr sz="550"/>
          </a:p>
          <a:p>
            <a:pPr lvl="1" marL="756285" indent="-287020">
              <a:lnSpc>
                <a:spcPct val="100000"/>
              </a:lnSpc>
              <a:buClr>
                <a:srgbClr val="FF0066"/>
              </a:buClr>
              <a:buFont typeface="Arial"/>
              <a:buChar char="–"/>
              <a:tabLst>
                <a:tab pos="756285" algn="l"/>
              </a:tabLst>
            </a:pPr>
            <a:r>
              <a:rPr dirty="0" smtClean="0" sz="2400" spc="0">
                <a:latin typeface="Arial"/>
                <a:cs typeface="Arial"/>
              </a:rPr>
              <a:t>The</a:t>
            </a:r>
            <a:r>
              <a:rPr dirty="0" smtClean="0" sz="2400" spc="-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operand</a:t>
            </a:r>
            <a:r>
              <a:rPr dirty="0" smtClean="0" sz="2400" spc="2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may be</a:t>
            </a:r>
            <a:r>
              <a:rPr dirty="0" smtClean="0" sz="2400" spc="-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an internal</a:t>
            </a:r>
            <a:r>
              <a:rPr dirty="0" smtClean="0" sz="2400" spc="2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register </a:t>
            </a:r>
            <a:r>
              <a:rPr dirty="0" smtClean="0" sz="2400" spc="20">
                <a:latin typeface="Arial"/>
                <a:cs typeface="Arial"/>
              </a:rPr>
              <a:t>(</a:t>
            </a:r>
            <a:r>
              <a:rPr dirty="0" smtClean="0" sz="2400" spc="0">
                <a:solidFill>
                  <a:srgbClr val="990000"/>
                </a:solidFill>
                <a:latin typeface="Arial"/>
                <a:cs typeface="Arial"/>
              </a:rPr>
              <a:t>register</a:t>
            </a:r>
            <a:r>
              <a:rPr dirty="0" smtClean="0" sz="2400" spc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lvl="2" marL="1155700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5700" algn="l"/>
                <a:tab pos="1891664" algn="l"/>
              </a:tabLst>
            </a:pPr>
            <a:r>
              <a:rPr dirty="0" smtClean="0" sz="2000">
                <a:latin typeface="Arial"/>
                <a:cs typeface="Arial"/>
              </a:rPr>
              <a:t>SUB	</a:t>
            </a:r>
            <a:r>
              <a:rPr dirty="0" smtClean="0" sz="2000"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lvl="2">
              <a:lnSpc>
                <a:spcPts val="550"/>
              </a:lnSpc>
              <a:spcBef>
                <a:spcPts val="19"/>
              </a:spcBef>
              <a:buFont typeface="Arial"/>
              <a:buChar char="•"/>
            </a:pPr>
            <a:endParaRPr sz="550"/>
          </a:p>
          <a:p>
            <a:pPr lvl="1" marL="756285" marR="369570" indent="-287020">
              <a:lnSpc>
                <a:spcPct val="100099"/>
              </a:lnSpc>
              <a:buClr>
                <a:srgbClr val="FF0066"/>
              </a:buClr>
              <a:buFont typeface="Arial"/>
              <a:buChar char="–"/>
              <a:tabLst>
                <a:tab pos="756285" algn="l"/>
              </a:tabLst>
            </a:pPr>
            <a:r>
              <a:rPr dirty="0" smtClean="0" sz="2400" spc="0">
                <a:latin typeface="Arial"/>
                <a:cs typeface="Arial"/>
              </a:rPr>
              <a:t>The</a:t>
            </a:r>
            <a:r>
              <a:rPr dirty="0" smtClean="0" sz="2400" spc="-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operand</a:t>
            </a:r>
            <a:r>
              <a:rPr dirty="0" smtClean="0" sz="2400" spc="2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may be</a:t>
            </a:r>
            <a:r>
              <a:rPr dirty="0" smtClean="0" sz="2400" spc="-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10">
                <a:latin typeface="Arial"/>
                <a:cs typeface="Arial"/>
              </a:rPr>
              <a:t> </a:t>
            </a:r>
            <a:r>
              <a:rPr dirty="0" smtClean="0" sz="2400" spc="-5">
                <a:latin typeface="Arial"/>
                <a:cs typeface="Arial"/>
              </a:rPr>
              <a:t>16</a:t>
            </a:r>
            <a:r>
              <a:rPr dirty="0" smtClean="0" sz="2400" spc="5">
                <a:latin typeface="Arial"/>
                <a:cs typeface="Arial"/>
              </a:rPr>
              <a:t>-</a:t>
            </a:r>
            <a:r>
              <a:rPr dirty="0" smtClean="0" sz="2400" spc="0">
                <a:latin typeface="Arial"/>
                <a:cs typeface="Arial"/>
              </a:rPr>
              <a:t>b</a:t>
            </a:r>
            <a:r>
              <a:rPr dirty="0" smtClean="0" sz="2400" spc="-1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ad</a:t>
            </a:r>
            <a:r>
              <a:rPr dirty="0" smtClean="0" sz="2400" spc="-10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ress</a:t>
            </a:r>
            <a:r>
              <a:rPr dirty="0" smtClean="0" sz="2400" spc="15">
                <a:latin typeface="Arial"/>
                <a:cs typeface="Arial"/>
              </a:rPr>
              <a:t> </a:t>
            </a:r>
            <a:r>
              <a:rPr dirty="0" smtClean="0" sz="2400" spc="5">
                <a:latin typeface="Arial"/>
                <a:cs typeface="Arial"/>
              </a:rPr>
              <a:t>(</a:t>
            </a:r>
            <a:r>
              <a:rPr dirty="0" smtClean="0" sz="2400" spc="0">
                <a:solidFill>
                  <a:srgbClr val="990000"/>
                </a:solidFill>
                <a:latin typeface="Arial"/>
                <a:cs typeface="Arial"/>
              </a:rPr>
              <a:t>memory</a:t>
            </a:r>
            <a:r>
              <a:rPr dirty="0" smtClean="0" sz="2400" spc="0">
                <a:solidFill>
                  <a:srgbClr val="990000"/>
                </a:solidFill>
                <a:latin typeface="Arial"/>
                <a:cs typeface="Arial"/>
              </a:rPr>
              <a:t> ad</a:t>
            </a:r>
            <a:r>
              <a:rPr dirty="0" smtClean="0" sz="2400" spc="-10">
                <a:solidFill>
                  <a:srgbClr val="990000"/>
                </a:solidFill>
                <a:latin typeface="Arial"/>
                <a:cs typeface="Arial"/>
              </a:rPr>
              <a:t>d</a:t>
            </a:r>
            <a:r>
              <a:rPr dirty="0" smtClean="0" sz="2400" spc="0">
                <a:solidFill>
                  <a:srgbClr val="990000"/>
                </a:solidFill>
                <a:latin typeface="Arial"/>
                <a:cs typeface="Arial"/>
              </a:rPr>
              <a:t>ress</a:t>
            </a:r>
            <a:r>
              <a:rPr dirty="0" smtClean="0" sz="2400" spc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lvl="2" marL="1155700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5700" algn="l"/>
                <a:tab pos="1891664" algn="l"/>
              </a:tabLst>
            </a:pPr>
            <a:r>
              <a:rPr dirty="0" smtClean="0" sz="2000">
                <a:latin typeface="Arial"/>
                <a:cs typeface="Arial"/>
              </a:rPr>
              <a:t>LDA	</a:t>
            </a:r>
            <a:r>
              <a:rPr dirty="0" smtClean="0" sz="2000">
                <a:latin typeface="Arial"/>
                <a:cs typeface="Arial"/>
              </a:rPr>
              <a:t>4000H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729105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Instructi</a:t>
            </a:r>
            <a:r>
              <a:rPr dirty="0" smtClean="0" sz="3200" spc="-2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Size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omic Sans MS"/>
                <a:cs typeface="Comic Sans MS"/>
              </a:rPr>
              <a:t>M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20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roprocessors</a:t>
            </a:r>
            <a:r>
              <a:rPr dirty="0" smtClean="0" sz="1600" spc="25">
                <a:latin typeface="Comic Sans MS"/>
                <a:cs typeface="Comic Sans MS"/>
              </a:rPr>
              <a:t> </a:t>
            </a:r>
            <a:r>
              <a:rPr dirty="0" smtClean="0" sz="1600" spc="-15">
                <a:latin typeface="Comic Sans MS"/>
                <a:cs typeface="Comic Sans MS"/>
              </a:rPr>
              <a:t>&amp;</a:t>
            </a:r>
            <a:r>
              <a:rPr dirty="0" smtClean="0" sz="1600" spc="-5">
                <a:latin typeface="Comic Sans MS"/>
                <a:cs typeface="Comic Sans MS"/>
              </a:rPr>
              <a:t> 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10">
                <a:latin typeface="Comic Sans MS"/>
                <a:cs typeface="Comic Sans MS"/>
              </a:rPr>
              <a:t>nterfa</a:t>
            </a:r>
            <a:r>
              <a:rPr dirty="0" smtClean="0" sz="1600" spc="-15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ing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0604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omic Sans MS"/>
                <a:cs typeface="Comic Sans MS"/>
              </a:rPr>
              <a:t>2</a:t>
            </a:fld>
            <a:endParaRPr sz="14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1018588"/>
            <a:ext cx="7538720" cy="45008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12700" indent="-343535">
              <a:lnSpc>
                <a:spcPct val="98100"/>
              </a:lnSpc>
              <a:buClr>
                <a:srgbClr val="9900CC"/>
              </a:buClr>
              <a:buSzPct val="128846"/>
              <a:buFont typeface="Arial"/>
              <a:buChar char="•"/>
              <a:tabLst>
                <a:tab pos="355600" algn="l"/>
              </a:tabLst>
            </a:pPr>
            <a:r>
              <a:rPr dirty="0" smtClean="0" sz="2600">
                <a:latin typeface="Arial"/>
                <a:cs typeface="Arial"/>
              </a:rPr>
              <a:t>D</a:t>
            </a:r>
            <a:r>
              <a:rPr dirty="0" smtClean="0" sz="2600" spc="5">
                <a:latin typeface="Arial"/>
                <a:cs typeface="Arial"/>
              </a:rPr>
              <a:t>e</a:t>
            </a:r>
            <a:r>
              <a:rPr dirty="0" smtClean="0" sz="2600" spc="0">
                <a:latin typeface="Arial"/>
                <a:cs typeface="Arial"/>
              </a:rPr>
              <a:t>p</a:t>
            </a:r>
            <a:r>
              <a:rPr dirty="0" smtClean="0" sz="2600" spc="5">
                <a:latin typeface="Arial"/>
                <a:cs typeface="Arial"/>
              </a:rPr>
              <a:t>e</a:t>
            </a:r>
            <a:r>
              <a:rPr dirty="0" smtClean="0" sz="2600" spc="0">
                <a:latin typeface="Arial"/>
                <a:cs typeface="Arial"/>
              </a:rPr>
              <a:t>n</a:t>
            </a:r>
            <a:r>
              <a:rPr dirty="0" smtClean="0" sz="2600" spc="5">
                <a:latin typeface="Arial"/>
                <a:cs typeface="Arial"/>
              </a:rPr>
              <a:t>d</a:t>
            </a:r>
            <a:r>
              <a:rPr dirty="0" smtClean="0" sz="2600" spc="0">
                <a:latin typeface="Arial"/>
                <a:cs typeface="Arial"/>
              </a:rPr>
              <a:t>ing</a:t>
            </a:r>
            <a:r>
              <a:rPr dirty="0" smtClean="0" sz="2600" spc="-20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on</a:t>
            </a:r>
            <a:r>
              <a:rPr dirty="0" smtClean="0" sz="2600" spc="10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the o</a:t>
            </a:r>
            <a:r>
              <a:rPr dirty="0" smtClean="0" sz="2600" spc="5">
                <a:latin typeface="Arial"/>
                <a:cs typeface="Arial"/>
              </a:rPr>
              <a:t>p</a:t>
            </a:r>
            <a:r>
              <a:rPr dirty="0" smtClean="0" sz="2600" spc="0">
                <a:latin typeface="Arial"/>
                <a:cs typeface="Arial"/>
              </a:rPr>
              <a:t>era</a:t>
            </a:r>
            <a:r>
              <a:rPr dirty="0" smtClean="0" sz="2600" spc="5">
                <a:latin typeface="Arial"/>
                <a:cs typeface="Arial"/>
              </a:rPr>
              <a:t>n</a:t>
            </a:r>
            <a:r>
              <a:rPr dirty="0" smtClean="0" sz="2600" spc="0">
                <a:latin typeface="Arial"/>
                <a:cs typeface="Arial"/>
              </a:rPr>
              <a:t>d</a:t>
            </a:r>
            <a:r>
              <a:rPr dirty="0" smtClean="0" sz="2600" spc="-1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typ</a:t>
            </a:r>
            <a:r>
              <a:rPr dirty="0" smtClean="0" sz="2600" spc="5">
                <a:latin typeface="Arial"/>
                <a:cs typeface="Arial"/>
              </a:rPr>
              <a:t>e</a:t>
            </a:r>
            <a:r>
              <a:rPr dirty="0" smtClean="0" sz="2600" spc="0">
                <a:latin typeface="Arial"/>
                <a:cs typeface="Arial"/>
              </a:rPr>
              <a:t>, the</a:t>
            </a:r>
            <a:r>
              <a:rPr dirty="0" smtClean="0" sz="2600" spc="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instruction</a:t>
            </a:r>
            <a:r>
              <a:rPr dirty="0" smtClean="0" sz="2600" spc="0">
                <a:latin typeface="Arial"/>
                <a:cs typeface="Arial"/>
              </a:rPr>
              <a:t> may</a:t>
            </a:r>
            <a:r>
              <a:rPr dirty="0" smtClean="0" sz="2600" spc="-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h</a:t>
            </a:r>
            <a:r>
              <a:rPr dirty="0" smtClean="0" sz="2600" spc="5">
                <a:latin typeface="Arial"/>
                <a:cs typeface="Arial"/>
              </a:rPr>
              <a:t>a</a:t>
            </a:r>
            <a:r>
              <a:rPr dirty="0" smtClean="0" sz="2600" spc="0">
                <a:latin typeface="Arial"/>
                <a:cs typeface="Arial"/>
              </a:rPr>
              <a:t>ve</a:t>
            </a:r>
            <a:r>
              <a:rPr dirty="0" smtClean="0" sz="2600" spc="-10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di</a:t>
            </a:r>
            <a:r>
              <a:rPr dirty="0" smtClean="0" sz="2600" spc="-50">
                <a:latin typeface="Arial"/>
                <a:cs typeface="Arial"/>
              </a:rPr>
              <a:t>f</a:t>
            </a:r>
            <a:r>
              <a:rPr dirty="0" smtClean="0" sz="2600" spc="0">
                <a:latin typeface="Arial"/>
                <a:cs typeface="Arial"/>
              </a:rPr>
              <a:t>ferent</a:t>
            </a:r>
            <a:r>
              <a:rPr dirty="0" smtClean="0" sz="2600" spc="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si</a:t>
            </a:r>
            <a:r>
              <a:rPr dirty="0" smtClean="0" sz="2600" spc="5">
                <a:latin typeface="Arial"/>
                <a:cs typeface="Arial"/>
              </a:rPr>
              <a:t>z</a:t>
            </a:r>
            <a:r>
              <a:rPr dirty="0" smtClean="0" sz="2600" spc="0">
                <a:latin typeface="Arial"/>
                <a:cs typeface="Arial"/>
              </a:rPr>
              <a:t>e</a:t>
            </a:r>
            <a:r>
              <a:rPr dirty="0" smtClean="0" sz="2600" spc="5">
                <a:latin typeface="Arial"/>
                <a:cs typeface="Arial"/>
              </a:rPr>
              <a:t>s</a:t>
            </a:r>
            <a:r>
              <a:rPr dirty="0" smtClean="0" sz="2600" spc="0">
                <a:latin typeface="Arial"/>
                <a:cs typeface="Arial"/>
              </a:rPr>
              <a:t>.</a:t>
            </a:r>
            <a:r>
              <a:rPr dirty="0" smtClean="0" sz="2600" spc="-20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It</a:t>
            </a:r>
            <a:r>
              <a:rPr dirty="0" smtClean="0" sz="2600" spc="-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will</a:t>
            </a:r>
            <a:r>
              <a:rPr dirty="0" smtClean="0" sz="2600" spc="-20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o</a:t>
            </a:r>
            <a:r>
              <a:rPr dirty="0" smtClean="0" sz="2600" spc="5">
                <a:latin typeface="Arial"/>
                <a:cs typeface="Arial"/>
              </a:rPr>
              <a:t>c</a:t>
            </a:r>
            <a:r>
              <a:rPr dirty="0" smtClean="0" sz="2600" spc="0">
                <a:latin typeface="Arial"/>
                <a:cs typeface="Arial"/>
              </a:rPr>
              <a:t>c</a:t>
            </a:r>
            <a:r>
              <a:rPr dirty="0" smtClean="0" sz="2600" spc="5">
                <a:latin typeface="Arial"/>
                <a:cs typeface="Arial"/>
              </a:rPr>
              <a:t>u</a:t>
            </a:r>
            <a:r>
              <a:rPr dirty="0" smtClean="0" sz="2600" spc="0">
                <a:latin typeface="Arial"/>
                <a:cs typeface="Arial"/>
              </a:rPr>
              <a:t>py</a:t>
            </a:r>
            <a:r>
              <a:rPr dirty="0" smtClean="0" sz="2600" spc="-20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a di</a:t>
            </a:r>
            <a:r>
              <a:rPr dirty="0" smtClean="0" sz="2600" spc="-50">
                <a:latin typeface="Arial"/>
                <a:cs typeface="Arial"/>
              </a:rPr>
              <a:t>f</a:t>
            </a:r>
            <a:r>
              <a:rPr dirty="0" smtClean="0" sz="2600" spc="0">
                <a:latin typeface="Arial"/>
                <a:cs typeface="Arial"/>
              </a:rPr>
              <a:t>ferent</a:t>
            </a:r>
            <a:r>
              <a:rPr dirty="0" smtClean="0" sz="2600" spc="0">
                <a:latin typeface="Arial"/>
                <a:cs typeface="Arial"/>
              </a:rPr>
              <a:t> num</a:t>
            </a:r>
            <a:r>
              <a:rPr dirty="0" smtClean="0" sz="2600" spc="5">
                <a:latin typeface="Arial"/>
                <a:cs typeface="Arial"/>
              </a:rPr>
              <a:t>b</a:t>
            </a:r>
            <a:r>
              <a:rPr dirty="0" smtClean="0" sz="2600" spc="0">
                <a:latin typeface="Arial"/>
                <a:cs typeface="Arial"/>
              </a:rPr>
              <a:t>er</a:t>
            </a:r>
            <a:r>
              <a:rPr dirty="0" smtClean="0" sz="2600" spc="-20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of m</a:t>
            </a:r>
            <a:r>
              <a:rPr dirty="0" smtClean="0" sz="2600" spc="5">
                <a:latin typeface="Arial"/>
                <a:cs typeface="Arial"/>
              </a:rPr>
              <a:t>e</a:t>
            </a:r>
            <a:r>
              <a:rPr dirty="0" smtClean="0" sz="2600" spc="0">
                <a:latin typeface="Arial"/>
                <a:cs typeface="Arial"/>
              </a:rPr>
              <a:t>mory</a:t>
            </a:r>
            <a:r>
              <a:rPr dirty="0" smtClean="0" sz="2600" spc="-3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byte</a:t>
            </a:r>
            <a:r>
              <a:rPr dirty="0" smtClean="0" sz="2600" spc="5">
                <a:latin typeface="Arial"/>
                <a:cs typeface="Arial"/>
              </a:rPr>
              <a:t>s</a:t>
            </a:r>
            <a:r>
              <a:rPr dirty="0" smtClean="0" sz="2600" spc="0">
                <a:latin typeface="Arial"/>
                <a:cs typeface="Arial"/>
              </a:rPr>
              <a:t>.</a:t>
            </a:r>
            <a:endParaRPr sz="26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37"/>
              </a:spcBef>
              <a:buClr>
                <a:srgbClr val="9900CC"/>
              </a:buClr>
              <a:buFont typeface="Arial"/>
              <a:buChar char="•"/>
            </a:pPr>
            <a:endParaRPr sz="550"/>
          </a:p>
          <a:p>
            <a:pPr lvl="1" marL="756285" indent="-287020">
              <a:lnSpc>
                <a:spcPct val="100000"/>
              </a:lnSpc>
              <a:buClr>
                <a:srgbClr val="FF0066"/>
              </a:buClr>
              <a:buFont typeface="Arial"/>
              <a:buChar char="–"/>
              <a:tabLst>
                <a:tab pos="756285" algn="l"/>
              </a:tabLst>
            </a:pPr>
            <a:r>
              <a:rPr dirty="0" smtClean="0" sz="2400" spc="-135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ypic</a:t>
            </a:r>
            <a:r>
              <a:rPr dirty="0" smtClean="0" sz="2400" spc="-1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-10">
                <a:latin typeface="Arial"/>
                <a:cs typeface="Arial"/>
              </a:rPr>
              <a:t>l</a:t>
            </a:r>
            <a:r>
              <a:rPr dirty="0" smtClean="0" sz="2400" spc="-180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,</a:t>
            </a:r>
            <a:r>
              <a:rPr dirty="0" smtClean="0" sz="2400" spc="3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-10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-1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st</a:t>
            </a:r>
            <a:r>
              <a:rPr dirty="0" smtClean="0" sz="2400" spc="5">
                <a:latin typeface="Arial"/>
                <a:cs typeface="Arial"/>
              </a:rPr>
              <a:t>r</a:t>
            </a:r>
            <a:r>
              <a:rPr dirty="0" smtClean="0" sz="2400" spc="0">
                <a:latin typeface="Arial"/>
                <a:cs typeface="Arial"/>
              </a:rPr>
              <a:t>uctions</a:t>
            </a:r>
            <a:r>
              <a:rPr dirty="0" smtClean="0" sz="2400" spc="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occupy</a:t>
            </a:r>
            <a:r>
              <a:rPr dirty="0" smtClean="0" sz="2400" spc="10"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800000"/>
                </a:solidFill>
                <a:latin typeface="Arial"/>
                <a:cs typeface="Arial"/>
              </a:rPr>
              <a:t>one</a:t>
            </a:r>
            <a:r>
              <a:rPr dirty="0" smtClean="0" sz="2400" spc="5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800000"/>
                </a:solidFill>
                <a:latin typeface="Arial"/>
                <a:cs typeface="Arial"/>
              </a:rPr>
              <a:t>byte</a:t>
            </a:r>
            <a:r>
              <a:rPr dirty="0" smtClean="0" sz="2400" spc="-5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on</a:t>
            </a:r>
            <a:r>
              <a:rPr dirty="0" smtClean="0" sz="2400" spc="-10">
                <a:latin typeface="Arial"/>
                <a:cs typeface="Arial"/>
              </a:rPr>
              <a:t>l</a:t>
            </a:r>
            <a:r>
              <a:rPr dirty="0" smtClean="0" sz="2400" spc="-180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ts val="550"/>
              </a:lnSpc>
              <a:spcBef>
                <a:spcPts val="25"/>
              </a:spcBef>
              <a:buClr>
                <a:srgbClr val="FF0066"/>
              </a:buClr>
              <a:buFont typeface="Arial"/>
              <a:buChar char="–"/>
            </a:pPr>
            <a:endParaRPr sz="550"/>
          </a:p>
          <a:p>
            <a:pPr lvl="1" marL="756285" indent="-287020">
              <a:lnSpc>
                <a:spcPct val="100000"/>
              </a:lnSpc>
              <a:buClr>
                <a:srgbClr val="FF0066"/>
              </a:buClr>
              <a:buFont typeface="Arial"/>
              <a:buChar char="–"/>
              <a:tabLst>
                <a:tab pos="756285" algn="l"/>
              </a:tabLst>
            </a:pPr>
            <a:r>
              <a:rPr dirty="0" smtClean="0" sz="2400" spc="0">
                <a:latin typeface="Arial"/>
                <a:cs typeface="Arial"/>
              </a:rPr>
              <a:t>The</a:t>
            </a:r>
            <a:r>
              <a:rPr dirty="0" smtClean="0" sz="2400" spc="-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e</a:t>
            </a:r>
            <a:r>
              <a:rPr dirty="0" smtClean="0" sz="2400" spc="-10">
                <a:latin typeface="Arial"/>
                <a:cs typeface="Arial"/>
              </a:rPr>
              <a:t>x</a:t>
            </a:r>
            <a:r>
              <a:rPr dirty="0" smtClean="0" sz="2400" spc="0">
                <a:latin typeface="Arial"/>
                <a:cs typeface="Arial"/>
              </a:rPr>
              <a:t>ception</a:t>
            </a:r>
            <a:r>
              <a:rPr dirty="0" smtClean="0" sz="2400" spc="25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is any in</a:t>
            </a:r>
            <a:r>
              <a:rPr dirty="0" smtClean="0" sz="2400" spc="-10">
                <a:latin typeface="Arial"/>
                <a:cs typeface="Arial"/>
              </a:rPr>
              <a:t>s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5">
                <a:latin typeface="Arial"/>
                <a:cs typeface="Arial"/>
              </a:rPr>
              <a:t>r</a:t>
            </a:r>
            <a:r>
              <a:rPr dirty="0" smtClean="0" sz="2400" spc="0">
                <a:latin typeface="Arial"/>
                <a:cs typeface="Arial"/>
              </a:rPr>
              <a:t>uction that co</a:t>
            </a:r>
            <a:r>
              <a:rPr dirty="0" smtClean="0" sz="2400" spc="-1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tains</a:t>
            </a:r>
            <a:endParaRPr sz="24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dirty="0" smtClean="0" sz="2400">
                <a:solidFill>
                  <a:srgbClr val="990000"/>
                </a:solidFill>
                <a:latin typeface="Arial"/>
                <a:cs typeface="Arial"/>
              </a:rPr>
              <a:t>immediate</a:t>
            </a:r>
            <a:r>
              <a:rPr dirty="0" smtClean="0" sz="2400" spc="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990000"/>
                </a:solidFill>
                <a:latin typeface="Arial"/>
                <a:cs typeface="Arial"/>
              </a:rPr>
              <a:t>data</a:t>
            </a:r>
            <a:r>
              <a:rPr dirty="0" smtClean="0" sz="2400" spc="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or a</a:t>
            </a:r>
            <a:r>
              <a:rPr dirty="0" smtClean="0" sz="2400" spc="-5"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990000"/>
                </a:solidFill>
                <a:latin typeface="Arial"/>
                <a:cs typeface="Arial"/>
              </a:rPr>
              <a:t>memory </a:t>
            </a:r>
            <a:r>
              <a:rPr dirty="0" smtClean="0" sz="2400" spc="-1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dirty="0" smtClean="0" sz="2400" spc="0">
                <a:solidFill>
                  <a:srgbClr val="990000"/>
                </a:solidFill>
                <a:latin typeface="Arial"/>
                <a:cs typeface="Arial"/>
              </a:rPr>
              <a:t>ddress</a:t>
            </a:r>
            <a:r>
              <a:rPr dirty="0" smtClean="0" sz="2400" spc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lvl="2" marL="1155700" indent="-2286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mtClean="0" sz="2000">
                <a:latin typeface="Arial"/>
                <a:cs typeface="Arial"/>
              </a:rPr>
              <a:t>Instru</a:t>
            </a:r>
            <a:r>
              <a:rPr dirty="0" smtClean="0" sz="2000" spc="5">
                <a:latin typeface="Arial"/>
                <a:cs typeface="Arial"/>
              </a:rPr>
              <a:t>c</a:t>
            </a:r>
            <a:r>
              <a:rPr dirty="0" smtClean="0" sz="2000" spc="0">
                <a:latin typeface="Arial"/>
                <a:cs typeface="Arial"/>
              </a:rPr>
              <a:t>tions</a:t>
            </a:r>
            <a:r>
              <a:rPr dirty="0" smtClean="0" sz="2000" spc="-5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that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include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immediate</a:t>
            </a:r>
            <a:r>
              <a:rPr dirty="0" smtClean="0" sz="2000" spc="-3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data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u</a:t>
            </a:r>
            <a:r>
              <a:rPr dirty="0" smtClean="0" sz="2000" spc="5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e</a:t>
            </a:r>
            <a:r>
              <a:rPr dirty="0" smtClean="0" sz="2000" spc="-5"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800000"/>
                </a:solidFill>
                <a:latin typeface="Arial"/>
                <a:cs typeface="Arial"/>
              </a:rPr>
              <a:t>two</a:t>
            </a:r>
            <a:r>
              <a:rPr dirty="0" smtClean="0" sz="2000" spc="-15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800000"/>
                </a:solidFill>
                <a:latin typeface="Arial"/>
                <a:cs typeface="Arial"/>
              </a:rPr>
              <a:t>by</a:t>
            </a:r>
            <a:r>
              <a:rPr dirty="0" smtClean="0" sz="2000" spc="-10">
                <a:solidFill>
                  <a:srgbClr val="800000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800000"/>
                </a:solidFill>
                <a:latin typeface="Arial"/>
                <a:cs typeface="Arial"/>
              </a:rPr>
              <a:t>e</a:t>
            </a:r>
            <a:r>
              <a:rPr dirty="0" smtClean="0" sz="2000" spc="10">
                <a:solidFill>
                  <a:srgbClr val="800000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lvl="3" marL="1612900" indent="-228600">
              <a:lnSpc>
                <a:spcPct val="100000"/>
              </a:lnSpc>
              <a:spcBef>
                <a:spcPts val="440"/>
              </a:spcBef>
              <a:buClr>
                <a:srgbClr val="33CC33"/>
              </a:buClr>
              <a:buFont typeface="Arial"/>
              <a:buChar char="–"/>
              <a:tabLst>
                <a:tab pos="1612900" algn="l"/>
              </a:tabLst>
            </a:pPr>
            <a:r>
              <a:rPr dirty="0" smtClean="0" sz="1800" spc="0">
                <a:latin typeface="Arial"/>
                <a:cs typeface="Arial"/>
              </a:rPr>
              <a:t>One</a:t>
            </a:r>
            <a:r>
              <a:rPr dirty="0" smtClean="0" sz="1800" spc="-10">
                <a:latin typeface="Arial"/>
                <a:cs typeface="Arial"/>
              </a:rPr>
              <a:t> </a:t>
            </a:r>
            <a:r>
              <a:rPr dirty="0" smtClean="0" sz="1800" spc="5">
                <a:latin typeface="Arial"/>
                <a:cs typeface="Arial"/>
              </a:rPr>
              <a:t>f</a:t>
            </a:r>
            <a:r>
              <a:rPr dirty="0" smtClean="0" sz="1800" spc="0">
                <a:latin typeface="Arial"/>
                <a:cs typeface="Arial"/>
              </a:rPr>
              <a:t>or the</a:t>
            </a:r>
            <a:r>
              <a:rPr dirty="0" smtClean="0" sz="1800" spc="-1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-10">
                <a:latin typeface="Arial"/>
                <a:cs typeface="Arial"/>
              </a:rPr>
              <a:t>p</a:t>
            </a:r>
            <a:r>
              <a:rPr dirty="0" smtClean="0" sz="1800" spc="0">
                <a:latin typeface="Arial"/>
                <a:cs typeface="Arial"/>
              </a:rPr>
              <a:t>co</a:t>
            </a:r>
            <a:r>
              <a:rPr dirty="0" smtClean="0" sz="1800" spc="-10">
                <a:latin typeface="Arial"/>
                <a:cs typeface="Arial"/>
              </a:rPr>
              <a:t>d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5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-1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d</a:t>
            </a:r>
            <a:r>
              <a:rPr dirty="0" smtClean="0" sz="1800" spc="5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the</a:t>
            </a:r>
            <a:r>
              <a:rPr dirty="0" smtClean="0" sz="1800" spc="-1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oth</a:t>
            </a:r>
            <a:r>
              <a:rPr dirty="0" smtClean="0" sz="1800" spc="-1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r </a:t>
            </a:r>
            <a:r>
              <a:rPr dirty="0" smtClean="0" sz="1800" spc="5">
                <a:latin typeface="Arial"/>
                <a:cs typeface="Arial"/>
              </a:rPr>
              <a:t>f</a:t>
            </a:r>
            <a:r>
              <a:rPr dirty="0" smtClean="0" sz="1800" spc="0">
                <a:latin typeface="Arial"/>
                <a:cs typeface="Arial"/>
              </a:rPr>
              <a:t>or the</a:t>
            </a:r>
            <a:r>
              <a:rPr dirty="0" smtClean="0" sz="1800" spc="5">
                <a:latin typeface="Arial"/>
                <a:cs typeface="Arial"/>
              </a:rPr>
              <a:t> </a:t>
            </a:r>
            <a:r>
              <a:rPr dirty="0" smtClean="0" sz="1800" spc="-5">
                <a:latin typeface="Arial"/>
                <a:cs typeface="Arial"/>
              </a:rPr>
              <a:t>8</a:t>
            </a:r>
            <a:r>
              <a:rPr dirty="0" smtClean="0" sz="1800" spc="0">
                <a:latin typeface="Arial"/>
                <a:cs typeface="Arial"/>
              </a:rPr>
              <a:t>-b</a:t>
            </a:r>
            <a:r>
              <a:rPr dirty="0" smtClean="0" sz="1800" spc="-10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t</a:t>
            </a:r>
            <a:r>
              <a:rPr dirty="0" smtClean="0" sz="1800" spc="5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d</a:t>
            </a:r>
            <a:r>
              <a:rPr dirty="0" smtClean="0" sz="1800" spc="-1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ta.</a:t>
            </a:r>
            <a:endParaRPr sz="1800">
              <a:latin typeface="Arial"/>
              <a:cs typeface="Arial"/>
            </a:endParaRPr>
          </a:p>
          <a:p>
            <a:pPr lvl="2" marL="1155700" marR="20955" indent="-228600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mtClean="0" sz="2000">
                <a:latin typeface="Arial"/>
                <a:cs typeface="Arial"/>
              </a:rPr>
              <a:t>Instru</a:t>
            </a:r>
            <a:r>
              <a:rPr dirty="0" smtClean="0" sz="2000" spc="5">
                <a:latin typeface="Arial"/>
                <a:cs typeface="Arial"/>
              </a:rPr>
              <a:t>c</a:t>
            </a:r>
            <a:r>
              <a:rPr dirty="0" smtClean="0" sz="2000" spc="0">
                <a:latin typeface="Arial"/>
                <a:cs typeface="Arial"/>
              </a:rPr>
              <a:t>tions</a:t>
            </a:r>
            <a:r>
              <a:rPr dirty="0" smtClean="0" sz="2000" spc="-5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that</a:t>
            </a:r>
            <a:r>
              <a:rPr dirty="0" smtClean="0" sz="2000" spc="-2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include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memory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add</a:t>
            </a:r>
            <a:r>
              <a:rPr dirty="0" smtClean="0" sz="2000" spc="5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e</a:t>
            </a:r>
            <a:r>
              <a:rPr dirty="0" smtClean="0" sz="2000" spc="5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s</a:t>
            </a:r>
            <a:r>
              <a:rPr dirty="0" smtClean="0" sz="2000" spc="-3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</a:t>
            </a:r>
            <a:r>
              <a:rPr dirty="0" smtClean="0" sz="2000" spc="5">
                <a:latin typeface="Arial"/>
                <a:cs typeface="Arial"/>
              </a:rPr>
              <a:t>c</a:t>
            </a:r>
            <a:r>
              <a:rPr dirty="0" smtClean="0" sz="2000" spc="0">
                <a:latin typeface="Arial"/>
                <a:cs typeface="Arial"/>
              </a:rPr>
              <a:t>c</a:t>
            </a:r>
            <a:r>
              <a:rPr dirty="0" smtClean="0" sz="2000" spc="5">
                <a:latin typeface="Arial"/>
                <a:cs typeface="Arial"/>
              </a:rPr>
              <a:t>u</a:t>
            </a:r>
            <a:r>
              <a:rPr dirty="0" smtClean="0" sz="2000" spc="0">
                <a:latin typeface="Arial"/>
                <a:cs typeface="Arial"/>
              </a:rPr>
              <a:t>py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990000"/>
                </a:solidFill>
                <a:latin typeface="Arial"/>
                <a:cs typeface="Arial"/>
              </a:rPr>
              <a:t>three</a:t>
            </a:r>
            <a:r>
              <a:rPr dirty="0" smtClean="0" sz="2000" spc="0">
                <a:solidFill>
                  <a:srgbClr val="990000"/>
                </a:solidFill>
                <a:latin typeface="Arial"/>
                <a:cs typeface="Arial"/>
              </a:rPr>
              <a:t> by</a:t>
            </a:r>
            <a:r>
              <a:rPr dirty="0" smtClean="0" sz="2000" spc="-10">
                <a:solidFill>
                  <a:srgbClr val="990000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dirty="0" smtClean="0" sz="2000" spc="5">
                <a:solidFill>
                  <a:srgbClr val="990000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lvl="3" marL="1612900" marR="732790" indent="-228600">
              <a:lnSpc>
                <a:spcPct val="100099"/>
              </a:lnSpc>
              <a:spcBef>
                <a:spcPts val="434"/>
              </a:spcBef>
              <a:buClr>
                <a:srgbClr val="33CC33"/>
              </a:buClr>
              <a:buFont typeface="Arial"/>
              <a:buChar char="–"/>
              <a:tabLst>
                <a:tab pos="1612900" algn="l"/>
              </a:tabLst>
            </a:pPr>
            <a:r>
              <a:rPr dirty="0" smtClean="0" sz="1800" spc="0">
                <a:latin typeface="Arial"/>
                <a:cs typeface="Arial"/>
              </a:rPr>
              <a:t>One</a:t>
            </a:r>
            <a:r>
              <a:rPr dirty="0" smtClean="0" sz="1800" spc="-10">
                <a:latin typeface="Arial"/>
                <a:cs typeface="Arial"/>
              </a:rPr>
              <a:t> </a:t>
            </a:r>
            <a:r>
              <a:rPr dirty="0" smtClean="0" sz="1800" spc="5">
                <a:latin typeface="Arial"/>
                <a:cs typeface="Arial"/>
              </a:rPr>
              <a:t>f</a:t>
            </a:r>
            <a:r>
              <a:rPr dirty="0" smtClean="0" sz="1800" spc="0">
                <a:latin typeface="Arial"/>
                <a:cs typeface="Arial"/>
              </a:rPr>
              <a:t>or the</a:t>
            </a:r>
            <a:r>
              <a:rPr dirty="0" smtClean="0" sz="1800" spc="-1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-10">
                <a:latin typeface="Arial"/>
                <a:cs typeface="Arial"/>
              </a:rPr>
              <a:t>p</a:t>
            </a:r>
            <a:r>
              <a:rPr dirty="0" smtClean="0" sz="1800" spc="0">
                <a:latin typeface="Arial"/>
                <a:cs typeface="Arial"/>
              </a:rPr>
              <a:t>co</a:t>
            </a:r>
            <a:r>
              <a:rPr dirty="0" smtClean="0" sz="1800" spc="-10">
                <a:latin typeface="Arial"/>
                <a:cs typeface="Arial"/>
              </a:rPr>
              <a:t>d</a:t>
            </a:r>
            <a:r>
              <a:rPr dirty="0" smtClean="0" sz="1800" spc="0">
                <a:latin typeface="Arial"/>
                <a:cs typeface="Arial"/>
              </a:rPr>
              <a:t>e,</a:t>
            </a:r>
            <a:r>
              <a:rPr dirty="0" smtClean="0" sz="1800" spc="1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-1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d the</a:t>
            </a:r>
            <a:r>
              <a:rPr dirty="0" smtClean="0" sz="1800" spc="-1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oth</a:t>
            </a:r>
            <a:r>
              <a:rPr dirty="0" smtClean="0" sz="1800" spc="-1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r</a:t>
            </a:r>
            <a:r>
              <a:rPr dirty="0" smtClean="0" sz="1800" spc="1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t</a:t>
            </a:r>
            <a:r>
              <a:rPr dirty="0" smtClean="0" sz="1800" spc="-40">
                <a:latin typeface="Arial"/>
                <a:cs typeface="Arial"/>
              </a:rPr>
              <a:t>w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3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for</a:t>
            </a:r>
            <a:r>
              <a:rPr dirty="0" smtClean="0" sz="1800" spc="-1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the</a:t>
            </a:r>
            <a:r>
              <a:rPr dirty="0" smtClean="0" sz="1800" spc="5">
                <a:latin typeface="Arial"/>
                <a:cs typeface="Arial"/>
              </a:rPr>
              <a:t> </a:t>
            </a:r>
            <a:r>
              <a:rPr dirty="0" smtClean="0" sz="1800" spc="-5">
                <a:latin typeface="Arial"/>
                <a:cs typeface="Arial"/>
              </a:rPr>
              <a:t>16</a:t>
            </a:r>
            <a:r>
              <a:rPr dirty="0" smtClean="0" sz="1800" spc="0">
                <a:latin typeface="Arial"/>
                <a:cs typeface="Arial"/>
              </a:rPr>
              <a:t>-b</a:t>
            </a:r>
            <a:r>
              <a:rPr dirty="0" smtClean="0" sz="1800" spc="-10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t</a:t>
            </a:r>
            <a:r>
              <a:rPr dirty="0" smtClean="0" sz="1800" spc="0">
                <a:latin typeface="Arial"/>
                <a:cs typeface="Arial"/>
              </a:rPr>
              <a:t> a</a:t>
            </a:r>
            <a:r>
              <a:rPr dirty="0" smtClean="0" sz="1800" spc="-10">
                <a:latin typeface="Arial"/>
                <a:cs typeface="Arial"/>
              </a:rPr>
              <a:t>d</a:t>
            </a:r>
            <a:r>
              <a:rPr dirty="0" smtClean="0" sz="1800" spc="0">
                <a:latin typeface="Arial"/>
                <a:cs typeface="Arial"/>
              </a:rPr>
              <a:t>dr</a:t>
            </a:r>
            <a:r>
              <a:rPr dirty="0" smtClean="0" sz="1800" spc="-1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ss.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7305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Instructi</a:t>
            </a:r>
            <a:r>
              <a:rPr dirty="0" smtClean="0" sz="3200" spc="-2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with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Im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ia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 D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te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0">
                <a:latin typeface="Comic Sans MS"/>
                <a:cs typeface="Comic Sans MS"/>
              </a:rPr>
              <a:t>M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20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roprocessors</a:t>
            </a:r>
            <a:r>
              <a:rPr dirty="0" smtClean="0" sz="1600" spc="25">
                <a:latin typeface="Comic Sans MS"/>
                <a:cs typeface="Comic Sans MS"/>
              </a:rPr>
              <a:t> </a:t>
            </a:r>
            <a:r>
              <a:rPr dirty="0" smtClean="0" sz="1600" spc="-15">
                <a:latin typeface="Comic Sans MS"/>
                <a:cs typeface="Comic Sans MS"/>
              </a:rPr>
              <a:t>&amp;</a:t>
            </a:r>
            <a:r>
              <a:rPr dirty="0" smtClean="0" sz="1600" spc="-5">
                <a:latin typeface="Comic Sans MS"/>
                <a:cs typeface="Comic Sans MS"/>
              </a:rPr>
              <a:t> </a:t>
            </a:r>
            <a:r>
              <a:rPr dirty="0" smtClean="0" sz="1600" spc="-5">
                <a:latin typeface="Comic Sans MS"/>
                <a:cs typeface="Comic Sans MS"/>
              </a:rPr>
              <a:t>I</a:t>
            </a:r>
            <a:r>
              <a:rPr dirty="0" smtClean="0" sz="1600" spc="-10">
                <a:latin typeface="Comic Sans MS"/>
                <a:cs typeface="Comic Sans MS"/>
              </a:rPr>
              <a:t>nterfa</a:t>
            </a:r>
            <a:r>
              <a:rPr dirty="0" smtClean="0" sz="1600" spc="-15">
                <a:latin typeface="Comic Sans MS"/>
                <a:cs typeface="Comic Sans MS"/>
              </a:rPr>
              <a:t>c</a:t>
            </a:r>
            <a:r>
              <a:rPr dirty="0" smtClean="0" sz="1600" spc="-10">
                <a:latin typeface="Comic Sans MS"/>
                <a:cs typeface="Comic Sans MS"/>
              </a:rPr>
              <a:t>ing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06045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Comic Sans MS"/>
                <a:cs typeface="Comic Sans MS"/>
              </a:rPr>
              <a:t>2</a:t>
            </a:fld>
            <a:endParaRPr sz="14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1027777"/>
            <a:ext cx="6327140" cy="28930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12700" indent="-343535">
              <a:lnSpc>
                <a:spcPct val="96300"/>
              </a:lnSpc>
              <a:buClr>
                <a:srgbClr val="9900CC"/>
              </a:buClr>
              <a:buSzPct val="128846"/>
              <a:buFont typeface="Arial"/>
              <a:buChar char="•"/>
              <a:tabLst>
                <a:tab pos="355600" algn="l"/>
              </a:tabLst>
            </a:pPr>
            <a:r>
              <a:rPr dirty="0" smtClean="0" sz="2600">
                <a:latin typeface="Arial"/>
                <a:cs typeface="Arial"/>
              </a:rPr>
              <a:t>Op</a:t>
            </a:r>
            <a:r>
              <a:rPr dirty="0" smtClean="0" sz="2600" spc="5">
                <a:latin typeface="Arial"/>
                <a:cs typeface="Arial"/>
              </a:rPr>
              <a:t>e</a:t>
            </a:r>
            <a:r>
              <a:rPr dirty="0" smtClean="0" sz="2600" spc="0">
                <a:latin typeface="Arial"/>
                <a:cs typeface="Arial"/>
              </a:rPr>
              <a:t>ration: Lo</a:t>
            </a:r>
            <a:r>
              <a:rPr dirty="0" smtClean="0" sz="2600" spc="5">
                <a:latin typeface="Arial"/>
                <a:cs typeface="Arial"/>
              </a:rPr>
              <a:t>a</a:t>
            </a:r>
            <a:r>
              <a:rPr dirty="0" smtClean="0" sz="2600" spc="0">
                <a:latin typeface="Arial"/>
                <a:cs typeface="Arial"/>
              </a:rPr>
              <a:t>d an</a:t>
            </a:r>
            <a:r>
              <a:rPr dirty="0" smtClean="0" sz="2600" spc="10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8</a:t>
            </a:r>
            <a:r>
              <a:rPr dirty="0" smtClean="0" sz="2600" spc="-5">
                <a:latin typeface="Arial"/>
                <a:cs typeface="Arial"/>
              </a:rPr>
              <a:t>-</a:t>
            </a:r>
            <a:r>
              <a:rPr dirty="0" smtClean="0" sz="2600" spc="0">
                <a:latin typeface="Arial"/>
                <a:cs typeface="Arial"/>
              </a:rPr>
              <a:t>bit num</a:t>
            </a:r>
            <a:r>
              <a:rPr dirty="0" smtClean="0" sz="2600" spc="5">
                <a:latin typeface="Arial"/>
                <a:cs typeface="Arial"/>
              </a:rPr>
              <a:t>b</a:t>
            </a:r>
            <a:r>
              <a:rPr dirty="0" smtClean="0" sz="2600" spc="0">
                <a:latin typeface="Arial"/>
                <a:cs typeface="Arial"/>
              </a:rPr>
              <a:t>er</a:t>
            </a:r>
            <a:r>
              <a:rPr dirty="0" smtClean="0" sz="2600" spc="-15">
                <a:latin typeface="Arial"/>
                <a:cs typeface="Arial"/>
              </a:rPr>
              <a:t> </a:t>
            </a:r>
            <a:r>
              <a:rPr dirty="0" smtClean="0" sz="2600" spc="0">
                <a:latin typeface="Arial"/>
                <a:cs typeface="Arial"/>
              </a:rPr>
              <a:t>into the</a:t>
            </a:r>
            <a:r>
              <a:rPr dirty="0" smtClean="0" sz="2600" spc="0">
                <a:latin typeface="Arial"/>
                <a:cs typeface="Arial"/>
              </a:rPr>
              <a:t> a</a:t>
            </a:r>
            <a:r>
              <a:rPr dirty="0" smtClean="0" sz="2600" spc="5">
                <a:latin typeface="Arial"/>
                <a:cs typeface="Arial"/>
              </a:rPr>
              <a:t>c</a:t>
            </a:r>
            <a:r>
              <a:rPr dirty="0" smtClean="0" sz="2600" spc="0">
                <a:latin typeface="Arial"/>
                <a:cs typeface="Arial"/>
              </a:rPr>
              <a:t>c</a:t>
            </a:r>
            <a:r>
              <a:rPr dirty="0" smtClean="0" sz="2600" spc="5">
                <a:latin typeface="Arial"/>
                <a:cs typeface="Arial"/>
              </a:rPr>
              <a:t>u</a:t>
            </a:r>
            <a:r>
              <a:rPr dirty="0" smtClean="0" sz="2600" spc="0">
                <a:latin typeface="Arial"/>
                <a:cs typeface="Arial"/>
              </a:rPr>
              <a:t>mul</a:t>
            </a:r>
            <a:r>
              <a:rPr dirty="0" smtClean="0" sz="2600" spc="5">
                <a:latin typeface="Arial"/>
                <a:cs typeface="Arial"/>
              </a:rPr>
              <a:t>a</a:t>
            </a:r>
            <a:r>
              <a:rPr dirty="0" smtClean="0" sz="2600" spc="0">
                <a:latin typeface="Arial"/>
                <a:cs typeface="Arial"/>
              </a:rPr>
              <a:t>to</a:t>
            </a:r>
            <a:r>
              <a:rPr dirty="0" smtClean="0" sz="2600" spc="-150">
                <a:latin typeface="Arial"/>
                <a:cs typeface="Arial"/>
              </a:rPr>
              <a:t>r</a:t>
            </a:r>
            <a:r>
              <a:rPr dirty="0" smtClean="0" sz="2600" spc="0">
                <a:latin typeface="Arial"/>
                <a:cs typeface="Arial"/>
              </a:rPr>
              <a:t>.</a:t>
            </a:r>
            <a:endParaRPr sz="2600">
              <a:latin typeface="Arial"/>
              <a:cs typeface="Arial"/>
            </a:endParaRPr>
          </a:p>
          <a:p>
            <a:pPr>
              <a:lnSpc>
                <a:spcPts val="1000"/>
              </a:lnSpc>
              <a:buClr>
                <a:srgbClr val="9900CC"/>
              </a:buClr>
              <a:buFont typeface="Arial"/>
              <a:buChar char="•"/>
            </a:pPr>
            <a:endParaRPr sz="1000"/>
          </a:p>
          <a:p>
            <a:pPr>
              <a:lnSpc>
                <a:spcPts val="1000"/>
              </a:lnSpc>
              <a:buClr>
                <a:srgbClr val="9900CC"/>
              </a:buClr>
              <a:buFont typeface="Arial"/>
              <a:buChar char="•"/>
            </a:pPr>
            <a:endParaRPr sz="1000"/>
          </a:p>
          <a:p>
            <a:pPr>
              <a:lnSpc>
                <a:spcPts val="1000"/>
              </a:lnSpc>
              <a:buClr>
                <a:srgbClr val="9900CC"/>
              </a:buClr>
              <a:buFont typeface="Arial"/>
              <a:buChar char="•"/>
            </a:pPr>
            <a:endParaRPr sz="1000"/>
          </a:p>
          <a:p>
            <a:pPr>
              <a:lnSpc>
                <a:spcPts val="1300"/>
              </a:lnSpc>
              <a:spcBef>
                <a:spcPts val="30"/>
              </a:spcBef>
              <a:buClr>
                <a:srgbClr val="9900CC"/>
              </a:buClr>
              <a:buFont typeface="Arial"/>
              <a:buChar char="•"/>
            </a:pPr>
            <a:endParaRPr sz="1300"/>
          </a:p>
          <a:p>
            <a:pPr lvl="1" marL="756285" indent="-287020">
              <a:lnSpc>
                <a:spcPct val="100000"/>
              </a:lnSpc>
              <a:buClr>
                <a:srgbClr val="FF0066"/>
              </a:buClr>
              <a:buFont typeface="Arial"/>
              <a:buChar char="–"/>
              <a:tabLst>
                <a:tab pos="756285" algn="l"/>
                <a:tab pos="1669414" algn="l"/>
              </a:tabLst>
            </a:pPr>
            <a:r>
              <a:rPr dirty="0" smtClean="0" sz="2400" spc="0">
                <a:latin typeface="Arial"/>
                <a:cs typeface="Arial"/>
              </a:rPr>
              <a:t>MVI	</a:t>
            </a:r>
            <a:r>
              <a:rPr dirty="0" smtClean="0" sz="2400" spc="0">
                <a:latin typeface="Arial"/>
                <a:cs typeface="Arial"/>
              </a:rPr>
              <a:t>A,</a:t>
            </a:r>
            <a:r>
              <a:rPr dirty="0" smtClean="0" sz="2400" spc="-10">
                <a:latin typeface="Arial"/>
                <a:cs typeface="Arial"/>
              </a:rPr>
              <a:t> </a:t>
            </a:r>
            <a:r>
              <a:rPr dirty="0" smtClean="0" sz="2400" spc="-5">
                <a:latin typeface="Arial"/>
                <a:cs typeface="Arial"/>
              </a:rPr>
              <a:t>32</a:t>
            </a:r>
            <a:endParaRPr sz="2400">
              <a:latin typeface="Arial"/>
              <a:cs typeface="Arial"/>
            </a:endParaRPr>
          </a:p>
          <a:p>
            <a:pPr lvl="2" marL="1155700" indent="-2286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1155700" algn="l"/>
                <a:tab pos="3100705" algn="l"/>
              </a:tabLst>
            </a:pPr>
            <a:r>
              <a:rPr dirty="0" smtClean="0" sz="2000">
                <a:latin typeface="Arial"/>
                <a:cs typeface="Arial"/>
              </a:rPr>
              <a:t>Ope</a:t>
            </a:r>
            <a:r>
              <a:rPr dirty="0" smtClean="0" sz="2000" spc="5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ation:</a:t>
            </a:r>
            <a:r>
              <a:rPr dirty="0" smtClean="0" sz="2000" spc="-4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MVI	</a:t>
            </a:r>
            <a:r>
              <a:rPr dirty="0" smtClean="0" sz="2000" spc="0"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  <a:p>
            <a:pPr lvl="2" marL="1155700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mtClean="0" sz="2000">
                <a:latin typeface="Arial"/>
                <a:cs typeface="Arial"/>
              </a:rPr>
              <a:t>Ope</a:t>
            </a:r>
            <a:r>
              <a:rPr dirty="0" smtClean="0" sz="2000" spc="5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and:</a:t>
            </a:r>
            <a:r>
              <a:rPr dirty="0" smtClean="0" sz="2000" spc="-7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The</a:t>
            </a:r>
            <a:r>
              <a:rPr dirty="0" smtClean="0" sz="2000" spc="-15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number</a:t>
            </a:r>
            <a:r>
              <a:rPr dirty="0" smtClean="0" sz="2000" spc="-3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32</a:t>
            </a:r>
            <a:endParaRPr sz="2000">
              <a:latin typeface="Arial"/>
              <a:cs typeface="Arial"/>
            </a:endParaRPr>
          </a:p>
          <a:p>
            <a:pPr lvl="2" marL="1155700" indent="-2286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5700" algn="l"/>
              </a:tabLst>
            </a:pPr>
            <a:r>
              <a:rPr dirty="0" smtClean="0" sz="2000">
                <a:latin typeface="Arial"/>
                <a:cs typeface="Arial"/>
              </a:rPr>
              <a:t>Binary</a:t>
            </a:r>
            <a:r>
              <a:rPr dirty="0" smtClean="0" sz="2000" spc="-1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Code: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21382" y="3983101"/>
            <a:ext cx="1829435" cy="814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400">
                <a:latin typeface="Arial"/>
                <a:cs typeface="Arial"/>
              </a:rPr>
              <a:t>00</a:t>
            </a:r>
            <a:r>
              <a:rPr dirty="0" smtClean="0" sz="2400" spc="-190">
                <a:latin typeface="Arial"/>
                <a:cs typeface="Arial"/>
              </a:rPr>
              <a:t>1</a:t>
            </a:r>
            <a:r>
              <a:rPr dirty="0" smtClean="0" sz="2400" spc="0">
                <a:latin typeface="Arial"/>
                <a:cs typeface="Arial"/>
              </a:rPr>
              <a:t>1</a:t>
            </a:r>
            <a:r>
              <a:rPr dirty="0" smtClean="0" sz="2400" spc="10">
                <a:latin typeface="Arial"/>
                <a:cs typeface="Arial"/>
              </a:rPr>
              <a:t> </a:t>
            </a:r>
            <a:r>
              <a:rPr dirty="0" smtClean="0" sz="2400" spc="-185">
                <a:latin typeface="Arial"/>
                <a:cs typeface="Arial"/>
              </a:rPr>
              <a:t>11</a:t>
            </a:r>
            <a:r>
              <a:rPr dirty="0" smtClean="0" sz="2400" spc="0">
                <a:latin typeface="Arial"/>
                <a:cs typeface="Arial"/>
              </a:rPr>
              <a:t>10</a:t>
            </a:r>
            <a:r>
              <a:rPr dirty="0" smtClean="0" sz="2400" spc="-200">
                <a:latin typeface="Arial"/>
                <a:cs typeface="Arial"/>
              </a:rPr>
              <a:t> </a:t>
            </a:r>
            <a:r>
              <a:rPr dirty="0" smtClean="0" sz="2400" spc="-5">
                <a:latin typeface="Arial"/>
                <a:cs typeface="Arial"/>
              </a:rPr>
              <a:t>3</a:t>
            </a:r>
            <a:r>
              <a:rPr dirty="0" smtClean="0" sz="2400" spc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12700">
              <a:lnSpc>
                <a:spcPct val="100000"/>
              </a:lnSpc>
            </a:pPr>
            <a:r>
              <a:rPr dirty="0" smtClean="0" sz="2400">
                <a:latin typeface="Arial"/>
                <a:cs typeface="Arial"/>
              </a:rPr>
              <a:t>00</a:t>
            </a:r>
            <a:r>
              <a:rPr dirty="0" smtClean="0" sz="2400" spc="-190">
                <a:latin typeface="Arial"/>
                <a:cs typeface="Arial"/>
              </a:rPr>
              <a:t>1</a:t>
            </a:r>
            <a:r>
              <a:rPr dirty="0" smtClean="0" sz="2400" spc="0">
                <a:latin typeface="Arial"/>
                <a:cs typeface="Arial"/>
              </a:rPr>
              <a:t>1</a:t>
            </a:r>
            <a:r>
              <a:rPr dirty="0" smtClean="0" sz="2400" spc="1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00</a:t>
            </a:r>
            <a:r>
              <a:rPr dirty="0" smtClean="0" sz="2400" spc="-10">
                <a:latin typeface="Arial"/>
                <a:cs typeface="Arial"/>
              </a:rPr>
              <a:t>1</a:t>
            </a:r>
            <a:r>
              <a:rPr dirty="0" smtClean="0" sz="2400" spc="110">
                <a:latin typeface="Arial"/>
                <a:cs typeface="Arial"/>
              </a:rPr>
              <a:t>0</a:t>
            </a:r>
            <a:r>
              <a:rPr dirty="0" smtClean="0" sz="2400" spc="-5">
                <a:latin typeface="Arial"/>
                <a:cs typeface="Arial"/>
              </a:rPr>
              <a:t>32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22775" y="3818508"/>
            <a:ext cx="420370" cy="97916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20000"/>
              </a:lnSpc>
            </a:pPr>
            <a:r>
              <a:rPr dirty="0" smtClean="0" baseline="-16203" sz="3600" spc="-7">
                <a:latin typeface="Arial"/>
                <a:cs typeface="Arial"/>
              </a:rPr>
              <a:t>1</a:t>
            </a:r>
            <a:r>
              <a:rPr dirty="0" smtClean="0" sz="1600" spc="-10">
                <a:latin typeface="Arial"/>
                <a:cs typeface="Arial"/>
              </a:rPr>
              <a:t>st</a:t>
            </a:r>
            <a:r>
              <a:rPr dirty="0" smtClean="0" sz="1600" spc="-5">
                <a:latin typeface="Arial"/>
                <a:cs typeface="Arial"/>
              </a:rPr>
              <a:t> </a:t>
            </a:r>
            <a:r>
              <a:rPr dirty="0" smtClean="0" baseline="-16203" sz="3600" spc="-7">
                <a:latin typeface="Arial"/>
                <a:cs typeface="Arial"/>
              </a:rPr>
              <a:t>2</a:t>
            </a:r>
            <a:r>
              <a:rPr dirty="0" smtClean="0" sz="1600" spc="-10">
                <a:latin typeface="Arial"/>
                <a:cs typeface="Arial"/>
              </a:rPr>
              <a:t>nd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92166" y="3909948"/>
            <a:ext cx="784860" cy="8877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09855" marR="12700" indent="-97790">
              <a:lnSpc>
                <a:spcPct val="120000"/>
              </a:lnSpc>
            </a:pPr>
            <a:r>
              <a:rPr dirty="0" smtClean="0" sz="2400">
                <a:latin typeface="Arial"/>
                <a:cs typeface="Arial"/>
              </a:rPr>
              <a:t>byte.</a:t>
            </a:r>
            <a:r>
              <a:rPr dirty="0" smtClean="0" sz="2400">
                <a:latin typeface="Arial"/>
                <a:cs typeface="Arial"/>
              </a:rPr>
              <a:t> by</a:t>
            </a:r>
            <a:r>
              <a:rPr dirty="0" smtClean="0" sz="2400" spc="5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Bassel Soudan</dc:creator>
  <dc:title>Chapter 5 The 8085 Programming Model</dc:title>
  <dcterms:created xsi:type="dcterms:W3CDTF">2018-11-11T13:11:19Z</dcterms:created>
  <dcterms:modified xsi:type="dcterms:W3CDTF">2018-11-11T13:11:19Z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2017-02-21T00:00:00Z</vt:filetime>
  </property>
  <property fmtid="{D5CDD505-2E9C-101B-9397-08002B2CF9AE}" pid="3" name="LastSaved">
    <vt:filetime>2018-11-11T00:00:00Z</vt:filetime>
  </property>
</Properties>
</file>