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4" r:id="rId3"/>
    <p:sldId id="275" r:id="rId4"/>
    <p:sldId id="268" r:id="rId5"/>
    <p:sldId id="276" r:id="rId6"/>
    <p:sldId id="277" r:id="rId7"/>
    <p:sldId id="278" r:id="rId8"/>
    <p:sldId id="279" r:id="rId9"/>
    <p:sldId id="280" r:id="rId10"/>
    <p:sldId id="269" r:id="rId11"/>
    <p:sldId id="281" r:id="rId12"/>
    <p:sldId id="270" r:id="rId13"/>
    <p:sldId id="271" r:id="rId14"/>
    <p:sldId id="272" r:id="rId15"/>
    <p:sldId id="273" r:id="rId16"/>
    <p:sldId id="257" r:id="rId17"/>
    <p:sldId id="258" r:id="rId18"/>
    <p:sldId id="262" r:id="rId19"/>
    <p:sldId id="263" r:id="rId20"/>
    <p:sldId id="264" r:id="rId21"/>
    <p:sldId id="267" r:id="rId22"/>
    <p:sldId id="265" r:id="rId23"/>
    <p:sldId id="266" r:id="rId24"/>
    <p:sldId id="259" r:id="rId25"/>
    <p:sldId id="260" r:id="rId26"/>
    <p:sldId id="261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ar-IQ" sz="4800" b="1" dirty="0" smtClean="0"/>
              <a:t>كيف تبني فريق ناجحا؟؟</a:t>
            </a:r>
            <a:endParaRPr lang="ar-IQ" sz="4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ar-IQ" sz="4400" b="1" dirty="0" smtClean="0"/>
              <a:t>د. قاسم حمد نجم</a:t>
            </a:r>
          </a:p>
          <a:p>
            <a:pPr rtl="0"/>
            <a:r>
              <a:rPr lang="ar-IQ" sz="4400" b="1" dirty="0" smtClean="0"/>
              <a:t>الجزء </a:t>
            </a:r>
            <a:r>
              <a:rPr lang="ar-IQ" sz="4400" b="1" dirty="0" smtClean="0"/>
              <a:t>الرابع</a:t>
            </a:r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ar-IQ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مراقبة سير العمليات: هو معالجة تفاعلات المجموعة وما يحدث بين أعضاء الفريق وإذا كان</a:t>
            </a:r>
          </a:p>
          <a:p>
            <a:r>
              <a:rPr lang="ar-IQ" b="1" dirty="0" smtClean="0"/>
              <a:t>هناك موضوعات حول السيطرة والنفوذ وهل تتجنب مثلا المجموعة باستمرار مواجهة</a:t>
            </a:r>
          </a:p>
          <a:p>
            <a:r>
              <a:rPr lang="ar-IQ" b="1" dirty="0" smtClean="0"/>
              <a:t>الموضوعات الرئيسية هنا يتدخل المراقب طالبا من المجموعة النظر في طريقة أدائها.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41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71612"/>
            <a:ext cx="8229600" cy="4525963"/>
          </a:xfrm>
        </p:spPr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Autofit/>
          </a:bodyPr>
          <a:lstStyle/>
          <a:p>
            <a:pPr algn="l" rtl="0"/>
            <a:endParaRPr lang="ar-IQ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u="sng" dirty="0" smtClean="0"/>
              <a:t/>
            </a:r>
            <a:br>
              <a:rPr lang="en-US" sz="3600" b="1" i="1" u="sng" dirty="0" smtClean="0"/>
            </a:b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endParaRPr lang="en-US" sz="3600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sz="4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معوقات العمل مع الفريق: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ar-IQ" b="1" dirty="0" smtClean="0"/>
          </a:p>
          <a:p>
            <a:r>
              <a:rPr lang="ar-IQ" b="1" dirty="0" smtClean="0"/>
              <a:t>1. الفشل في مهارة الاتصال.</a:t>
            </a:r>
          </a:p>
          <a:p>
            <a:r>
              <a:rPr lang="ar-IQ" b="1" dirty="0" smtClean="0"/>
              <a:t>2. النزاع في بيئة العمل.</a:t>
            </a:r>
          </a:p>
          <a:p>
            <a:r>
              <a:rPr lang="ar-IQ" b="1" dirty="0" smtClean="0"/>
              <a:t>3. الفروق الفردية الواضحة بين أعضاء الفريق.</a:t>
            </a:r>
          </a:p>
          <a:p>
            <a:r>
              <a:rPr lang="ar-IQ" b="1" dirty="0" smtClean="0"/>
              <a:t>4. عدم تحديد المهام بدقة للفريق.</a:t>
            </a:r>
          </a:p>
          <a:p>
            <a:r>
              <a:rPr lang="ar-IQ" b="1" dirty="0" smtClean="0"/>
              <a:t>5. عدم الاستعداد لدى البعض للعمل بروح الفريق الواحد.</a:t>
            </a:r>
          </a:p>
          <a:p>
            <a:r>
              <a:rPr lang="ar-IQ" b="1" dirty="0" smtClean="0"/>
              <a:t>6. </a:t>
            </a:r>
            <a:r>
              <a:rPr lang="ar-IQ" b="1" dirty="0" err="1" smtClean="0"/>
              <a:t>الإتكالية</a:t>
            </a:r>
            <a:r>
              <a:rPr lang="ar-IQ" b="1" dirty="0" smtClean="0"/>
              <a:t> من بعض الأعضاء على إنجازات الآخرين مما يجعل العمل على بعض أعضاء الفريق</a:t>
            </a:r>
          </a:p>
          <a:p>
            <a:r>
              <a:rPr lang="ar-IQ" b="1" dirty="0" smtClean="0"/>
              <a:t>وليس الجميع.</a:t>
            </a:r>
            <a:endParaRPr lang="ar-IQ" b="1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أعراض مرضية لفريق العمل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2800" dirty="0" smtClean="0"/>
              <a:t>• </a:t>
            </a:r>
            <a:r>
              <a:rPr lang="ar-IQ" sz="2800" b="1" dirty="0" smtClean="0"/>
              <a:t>التواصل المتحفظ (السبب الخوف )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العلامات: " ربما . . . " ، " سمعت أحدهم يقول " . . .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انخفاض الحماس :برودة النقاش / عدم تعدد الآراء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التحفظ في تبادل المعلومات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اجتماعات غير فعالة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تنافس غير شريف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فقدان الثقة البينية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أهداف وتطلعات غير واقعية (أحلام يقظة وردية)</a:t>
            </a:r>
            <a:endParaRPr lang="ar-IQ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وطرق علاجها تتمثل في: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1. تحسين عبارات ردود الأفعال</a:t>
            </a:r>
          </a:p>
          <a:p>
            <a:r>
              <a:rPr lang="ar-IQ" b="1" dirty="0" smtClean="0"/>
              <a:t>2. الاستنطاق</a:t>
            </a:r>
          </a:p>
          <a:p>
            <a:r>
              <a:rPr lang="ar-IQ" b="1" dirty="0" smtClean="0"/>
              <a:t>3. تشجيع التواصل الفعال</a:t>
            </a:r>
          </a:p>
          <a:p>
            <a:r>
              <a:rPr lang="ar-IQ" b="1" dirty="0" smtClean="0"/>
              <a:t>4. التدريب على إدارة الاجتماعات الفعالة.</a:t>
            </a:r>
          </a:p>
          <a:p>
            <a:r>
              <a:rPr lang="ar-IQ" b="1" dirty="0" smtClean="0"/>
              <a:t>5. وضع جدول أعمال واضح والالتزام </a:t>
            </a:r>
            <a:r>
              <a:rPr lang="ar-IQ" b="1" dirty="0" err="1" smtClean="0"/>
              <a:t>به</a:t>
            </a:r>
            <a:r>
              <a:rPr lang="ar-IQ" b="1" dirty="0" smtClean="0"/>
              <a:t>.</a:t>
            </a:r>
          </a:p>
          <a:p>
            <a:r>
              <a:rPr lang="ar-IQ" b="1" dirty="0" smtClean="0"/>
              <a:t>6. تشجيع المشاركة</a:t>
            </a:r>
            <a:endParaRPr lang="ar-IQ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الأدوار التي تبني الفريق الناجح: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dirty="0" smtClean="0"/>
              <a:t>إن المبدأ الذي يقوم عليه العقل الموجه هو أن اثنين أو أكثر من الناس ينهمكون في ملاحقة هدف</a:t>
            </a:r>
          </a:p>
          <a:p>
            <a:r>
              <a:rPr lang="ar-IQ" b="1" dirty="0" smtClean="0"/>
              <a:t>محدد مع اتجاه ذهني يشكلون قوة لا تهزم" نابليون </a:t>
            </a:r>
            <a:r>
              <a:rPr lang="ar-IQ" b="1" dirty="0" err="1" smtClean="0"/>
              <a:t>هيل</a:t>
            </a:r>
            <a:endParaRPr lang="ar-IQ" b="1" dirty="0" smtClean="0"/>
          </a:p>
          <a:p>
            <a:r>
              <a:rPr lang="ar-IQ" b="1" dirty="0" smtClean="0"/>
              <a:t>توجد 7 عمليات يمكن إذا طبقت أن تساعد على بناء الفريق الناجح وهي :</a:t>
            </a:r>
          </a:p>
          <a:p>
            <a:r>
              <a:rPr lang="ar-IQ" b="1" dirty="0" smtClean="0"/>
              <a:t>1. الدعم :وهو ليس مجرد تأييد وجهة نظر هذا العضو في حالة الاتفاق بل أيضا هو تقديم الدعم</a:t>
            </a:r>
          </a:p>
          <a:p>
            <a:r>
              <a:rPr lang="ar-IQ" b="1" dirty="0" smtClean="0"/>
              <a:t>والتشجيع لعضو الفريق في حالة الاختلاف معه بقولك مثلا (أعرف أنك تتناول فكرتك أو رأيك</a:t>
            </a:r>
          </a:p>
          <a:p>
            <a:r>
              <a:rPr lang="ar-IQ" b="1" dirty="0" smtClean="0"/>
              <a:t>بجدية وأنا أوافق على هذه الجدية رغم اختلافي معك في الرأي)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2. المواجهة: وهي الاعتراض على سلوك غير مرغوب من أحد أعضاء الفريق عندما يبدأ في</a:t>
            </a:r>
          </a:p>
          <a:p>
            <a:r>
              <a:rPr lang="ar-IQ" b="1" dirty="0" smtClean="0"/>
              <a:t>منع الآخرين من رصد أفكارهم أو السخرية من مساهماتهم ويجب أن تقتصر المواجهة على</a:t>
            </a:r>
          </a:p>
          <a:p>
            <a:r>
              <a:rPr lang="ar-IQ" b="1" dirty="0" smtClean="0"/>
              <a:t>سلوك الأعضاء ولا تتعرض للشخصية أو أسلوب التحقير.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حماية حق إبداء الرأي: يجب أن يقوم أحد أعضاء الفريق بدور حارس حق إبداء الرأي</a:t>
            </a:r>
          </a:p>
          <a:p>
            <a:r>
              <a:rPr lang="ar-IQ" b="1" dirty="0" smtClean="0"/>
              <a:t>وخاصة إذا كان بعض أعضاء الجماعة أقل ثقة بأنفسهم أو مترددين أو عندما يحتكر أعضاء</a:t>
            </a:r>
          </a:p>
          <a:p>
            <a:r>
              <a:rPr lang="ar-IQ" b="1" dirty="0" smtClean="0"/>
              <a:t>معينون المناقشة تماما ولا يتركون فرصة للآخرين لإبداء الرأي.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الوساطة: ندما تصبح المناقشات مكثفة مطولة إلى حد أن يتوقف الأعضاء المجتمعون عن</a:t>
            </a:r>
          </a:p>
          <a:p>
            <a:r>
              <a:rPr lang="ar-IQ" b="1" dirty="0" smtClean="0"/>
              <a:t>الاستماع أو الاستجابة لبعضهم البعض يحتاج الموقف إلى وجود عضو وسيط يلخص</a:t>
            </a:r>
          </a:p>
          <a:p>
            <a:r>
              <a:rPr lang="ar-IQ" b="1" dirty="0" smtClean="0"/>
              <a:t>المناقشات ويوضح رأي كل طرف ويطلب الفرصة من أصحاب الآراء لتعديل أو تصحيح وبذلك</a:t>
            </a:r>
          </a:p>
          <a:p>
            <a:r>
              <a:rPr lang="ar-IQ" b="1" dirty="0" smtClean="0"/>
              <a:t>تكسر الوساطة الجمود وتدفع المناقشة إلى الأمام.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التنسيق: هو دور آخر من أدوار الوسيط حيث يحاول تجميع نقط الاتفاق بين الآراء المتضاربة</a:t>
            </a:r>
          </a:p>
          <a:p>
            <a:r>
              <a:rPr lang="ar-IQ" b="1" dirty="0" smtClean="0"/>
              <a:t>حيث يمكن أن تكون التعبيرات مختلفة.</a:t>
            </a:r>
          </a:p>
          <a:p>
            <a:r>
              <a:rPr lang="ar-IQ" b="1" dirty="0" smtClean="0"/>
              <a:t>6. التلخيص: قد تجد المجموعة نفسها مغمورة في التفاصيل وهنا يتدخل الوسيط أيضا ليلخص</a:t>
            </a:r>
          </a:p>
          <a:p>
            <a:r>
              <a:rPr lang="ar-IQ" b="1" dirty="0" smtClean="0"/>
              <a:t>في جمل رئيسية ما وصل عنده النقاش وهذا التلخيص يعطي للمجموعة ثقة في نفسها يكشف</a:t>
            </a:r>
          </a:p>
          <a:p>
            <a:r>
              <a:rPr lang="ar-IQ" b="1" dirty="0" smtClean="0"/>
              <a:t>تقدم كبير لم يكن أي عضو يتصور أنه قد تحقق فعلا.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510</Words>
  <PresentationFormat>عرض على الشاشة (3:4)‏</PresentationFormat>
  <Paragraphs>57</Paragraphs>
  <Slides>26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سمة Office</vt:lpstr>
      <vt:lpstr> كيف تبني فريق ناجحا؟؟</vt:lpstr>
      <vt:lpstr>معوقات العمل مع الفريق:</vt:lpstr>
      <vt:lpstr>أعراض مرضية لفريق العمل</vt:lpstr>
      <vt:lpstr>وطرق علاجها تتمثل في:</vt:lpstr>
      <vt:lpstr>الأدوار التي تبني الفريق الناجح: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 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Process Industries University of Diyala Chemical Engineering Department</dc:title>
  <dc:creator>lenovo</dc:creator>
  <cp:lastModifiedBy>lenovo</cp:lastModifiedBy>
  <cp:revision>13</cp:revision>
  <dcterms:created xsi:type="dcterms:W3CDTF">2018-11-26T16:08:53Z</dcterms:created>
  <dcterms:modified xsi:type="dcterms:W3CDTF">2018-11-28T17:39:49Z</dcterms:modified>
</cp:coreProperties>
</file>