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21"/>
  </p:notes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64E542-1788-4574-B23D-6695DA317381}" type="datetimeFigureOut">
              <a:rPr lang="en-US" smtClean="0"/>
              <a:pPr/>
              <a:t>11/28/2018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A51B46-C068-4EA1-A5DC-BE2AA11980BF}" type="slidenum">
              <a:rPr lang="en-US" smtClean="0"/>
              <a:pPr/>
              <a:t>‹#›</a:t>
            </a:fld>
            <a:endParaRPr lang="en-US"/>
          </a:p>
        </p:txBody>
      </p:sp>
    </p:spTree>
    <p:extLst>
      <p:ext uri="{BB962C8B-B14F-4D97-AF65-F5344CB8AC3E}">
        <p14:creationId xmlns="" xmlns:p14="http://schemas.microsoft.com/office/powerpoint/2010/main" val="2609741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44F420AD-AB87-4866-90CE-7A436F651B8A}" type="slidenum">
              <a:rPr lang="ar-IQ" smtClean="0">
                <a:solidFill>
                  <a:prstClr val="black"/>
                </a:solidFill>
              </a:rPr>
              <a:pPr/>
              <a:t>19</a:t>
            </a:fld>
            <a:endParaRPr lang="ar-IQ">
              <a:solidFill>
                <a:prstClr val="black"/>
              </a:solidFill>
            </a:endParaRPr>
          </a:p>
        </p:txBody>
      </p:sp>
    </p:spTree>
    <p:extLst>
      <p:ext uri="{BB962C8B-B14F-4D97-AF65-F5344CB8AC3E}">
        <p14:creationId xmlns="" xmlns:p14="http://schemas.microsoft.com/office/powerpoint/2010/main" val="3750879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76FA2E91-6945-4B63-99CB-A87D0D6212F4}" type="datetimeFigureOut">
              <a:rPr lang="en-US" smtClean="0"/>
              <a:pPr/>
              <a:t>11/28/2018</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05B8DF3B-9DC6-477B-A4E3-F98D1A9401E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spd="slow" p14:dur="1500">
        <p14:ripple dir="ru"/>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6FA2E91-6945-4B63-99CB-A87D0D6212F4}" type="datetimeFigureOut">
              <a:rPr lang="en-US" smtClean="0"/>
              <a:pPr/>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8DF3B-9DC6-477B-A4E3-F98D1A9401E6}" type="slidenum">
              <a:rPr lang="en-US" smtClean="0"/>
              <a:pPr/>
              <a:t>‹#›</a:t>
            </a:fld>
            <a:endParaRPr lang="en-US"/>
          </a:p>
        </p:txBody>
      </p:sp>
    </p:spTree>
  </p:cSld>
  <p:clrMapOvr>
    <a:masterClrMapping/>
  </p:clrMapOvr>
  <mc:AlternateContent xmlns:mc="http://schemas.openxmlformats.org/markup-compatibility/2006">
    <mc:Choice xmlns="" xmlns:p14="http://schemas.microsoft.com/office/powerpoint/2010/main" Requires="p14">
      <p:transition spd="slow" p14:dur="1500">
        <p14:ripple dir="ru"/>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6FA2E91-6945-4B63-99CB-A87D0D6212F4}" type="datetimeFigureOut">
              <a:rPr lang="en-US" smtClean="0"/>
              <a:pPr/>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8DF3B-9DC6-477B-A4E3-F98D1A9401E6}" type="slidenum">
              <a:rPr lang="en-US" smtClean="0"/>
              <a:pPr/>
              <a:t>‹#›</a:t>
            </a:fld>
            <a:endParaRPr lang="en-US"/>
          </a:p>
        </p:txBody>
      </p:sp>
    </p:spTree>
  </p:cSld>
  <p:clrMapOvr>
    <a:masterClrMapping/>
  </p:clrMapOvr>
  <mc:AlternateContent xmlns:mc="http://schemas.openxmlformats.org/markup-compatibility/2006">
    <mc:Choice xmlns="" xmlns:p14="http://schemas.microsoft.com/office/powerpoint/2010/main" Requires="p14">
      <p:transition spd="slow" p14:dur="1500">
        <p14:ripple dir="ru"/>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76FA2E91-6945-4B63-99CB-A87D0D6212F4}" type="datetimeFigureOut">
              <a:rPr lang="en-US" smtClean="0"/>
              <a:pPr/>
              <a:t>11/28/2018</a:t>
            </a:fld>
            <a:endParaRPr lang="en-US"/>
          </a:p>
        </p:txBody>
      </p:sp>
      <p:sp>
        <p:nvSpPr>
          <p:cNvPr id="9" name="Slide Number Placeholder 8"/>
          <p:cNvSpPr>
            <a:spLocks noGrp="1"/>
          </p:cNvSpPr>
          <p:nvPr>
            <p:ph type="sldNum" sz="quarter" idx="15"/>
          </p:nvPr>
        </p:nvSpPr>
        <p:spPr/>
        <p:txBody>
          <a:bodyPr rtlCol="0"/>
          <a:lstStyle/>
          <a:p>
            <a:fld id="{05B8DF3B-9DC6-477B-A4E3-F98D1A9401E6}"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mc:AlternateContent xmlns:mc="http://schemas.openxmlformats.org/markup-compatibility/2006">
    <mc:Choice xmlns="" xmlns:p14="http://schemas.microsoft.com/office/powerpoint/2010/main" Requires="p14">
      <p:transition spd="slow" p14:dur="1500">
        <p14:ripple dir="ru"/>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76FA2E91-6945-4B63-99CB-A87D0D6212F4}" type="datetimeFigureOut">
              <a:rPr lang="en-US" smtClean="0"/>
              <a:pPr/>
              <a:t>11/28/2018</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05B8DF3B-9DC6-477B-A4E3-F98D1A9401E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spd="slow" p14:dur="1500">
        <p14:ripple dir="ru"/>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6FA2E91-6945-4B63-99CB-A87D0D6212F4}" type="datetimeFigureOut">
              <a:rPr lang="en-US" smtClean="0"/>
              <a:pPr/>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B8DF3B-9DC6-477B-A4E3-F98D1A9401E6}"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mc:AlternateContent xmlns:mc="http://schemas.openxmlformats.org/markup-compatibility/2006">
    <mc:Choice xmlns="" xmlns:p14="http://schemas.microsoft.com/office/powerpoint/2010/main" Requires="p14">
      <p:transition spd="slow" p14:dur="1500">
        <p14:ripple dir="ru"/>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76FA2E91-6945-4B63-99CB-A87D0D6212F4}" type="datetimeFigureOut">
              <a:rPr lang="en-US" smtClean="0"/>
              <a:pPr/>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B8DF3B-9DC6-477B-A4E3-F98D1A9401E6}"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mc:AlternateContent xmlns:mc="http://schemas.openxmlformats.org/markup-compatibility/2006">
    <mc:Choice xmlns="" xmlns:p14="http://schemas.microsoft.com/office/powerpoint/2010/main" Requires="p14">
      <p:transition spd="slow" p14:dur="1500">
        <p14:ripple dir="ru"/>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76FA2E91-6945-4B63-99CB-A87D0D6212F4}" type="datetimeFigureOut">
              <a:rPr lang="en-US" smtClean="0"/>
              <a:pPr/>
              <a:t>11/28/2018</a:t>
            </a:fld>
            <a:endParaRPr lang="en-US"/>
          </a:p>
        </p:txBody>
      </p:sp>
      <p:sp>
        <p:nvSpPr>
          <p:cNvPr id="7" name="Slide Number Placeholder 6"/>
          <p:cNvSpPr>
            <a:spLocks noGrp="1"/>
          </p:cNvSpPr>
          <p:nvPr>
            <p:ph type="sldNum" sz="quarter" idx="11"/>
          </p:nvPr>
        </p:nvSpPr>
        <p:spPr/>
        <p:txBody>
          <a:bodyPr rtlCol="0"/>
          <a:lstStyle/>
          <a:p>
            <a:fld id="{05B8DF3B-9DC6-477B-A4E3-F98D1A9401E6}"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mc:AlternateContent xmlns:mc="http://schemas.openxmlformats.org/markup-compatibility/2006">
    <mc:Choice xmlns="" xmlns:p14="http://schemas.microsoft.com/office/powerpoint/2010/main" Requires="p14">
      <p:transition spd="slow" p14:dur="1500">
        <p14:ripple dir="ru"/>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FA2E91-6945-4B63-99CB-A87D0D6212F4}" type="datetimeFigureOut">
              <a:rPr lang="en-US" smtClean="0"/>
              <a:pPr/>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B8DF3B-9DC6-477B-A4E3-F98D1A9401E6}" type="slidenum">
              <a:rPr lang="en-US" smtClean="0"/>
              <a:pPr/>
              <a:t>‹#›</a:t>
            </a:fld>
            <a:endParaRPr lang="en-US"/>
          </a:p>
        </p:txBody>
      </p:sp>
    </p:spTree>
  </p:cSld>
  <p:clrMapOvr>
    <a:masterClrMapping/>
  </p:clrMapOvr>
  <mc:AlternateContent xmlns:mc="http://schemas.openxmlformats.org/markup-compatibility/2006">
    <mc:Choice xmlns="" xmlns:p14="http://schemas.microsoft.com/office/powerpoint/2010/main" Requires="p14">
      <p:transition spd="slow" p14:dur="1500">
        <p14:ripple dir="ru"/>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76FA2E91-6945-4B63-99CB-A87D0D6212F4}" type="datetimeFigureOut">
              <a:rPr lang="en-US" smtClean="0"/>
              <a:pPr/>
              <a:t>11/28/2018</a:t>
            </a:fld>
            <a:endParaRPr lang="en-US"/>
          </a:p>
        </p:txBody>
      </p:sp>
      <p:sp>
        <p:nvSpPr>
          <p:cNvPr id="22" name="Slide Number Placeholder 21"/>
          <p:cNvSpPr>
            <a:spLocks noGrp="1"/>
          </p:cNvSpPr>
          <p:nvPr>
            <p:ph type="sldNum" sz="quarter" idx="15"/>
          </p:nvPr>
        </p:nvSpPr>
        <p:spPr/>
        <p:txBody>
          <a:bodyPr rtlCol="0"/>
          <a:lstStyle/>
          <a:p>
            <a:fld id="{05B8DF3B-9DC6-477B-A4E3-F98D1A9401E6}"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spd="slow" p14:dur="1500">
        <p14:ripple dir="ru"/>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76FA2E91-6945-4B63-99CB-A87D0D6212F4}" type="datetimeFigureOut">
              <a:rPr lang="en-US" smtClean="0"/>
              <a:pPr/>
              <a:t>11/28/2018</a:t>
            </a:fld>
            <a:endParaRPr lang="en-US"/>
          </a:p>
        </p:txBody>
      </p:sp>
      <p:sp>
        <p:nvSpPr>
          <p:cNvPr id="18" name="Slide Number Placeholder 17"/>
          <p:cNvSpPr>
            <a:spLocks noGrp="1"/>
          </p:cNvSpPr>
          <p:nvPr>
            <p:ph type="sldNum" sz="quarter" idx="11"/>
          </p:nvPr>
        </p:nvSpPr>
        <p:spPr/>
        <p:txBody>
          <a:bodyPr rtlCol="0"/>
          <a:lstStyle/>
          <a:p>
            <a:fld id="{05B8DF3B-9DC6-477B-A4E3-F98D1A9401E6}"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mc:AlternateContent xmlns:mc="http://schemas.openxmlformats.org/markup-compatibility/2006">
    <mc:Choice xmlns="" xmlns:p14="http://schemas.microsoft.com/office/powerpoint/2010/main" Requires="p14">
      <p:transition spd="slow" p14:dur="1500">
        <p14:ripple dir="ru"/>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6FA2E91-6945-4B63-99CB-A87D0D6212F4}" type="datetimeFigureOut">
              <a:rPr lang="en-US" smtClean="0"/>
              <a:pPr/>
              <a:t>11/28/2018</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5B8DF3B-9DC6-477B-A4E3-F98D1A9401E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mc:AlternateContent xmlns:mc="http://schemas.openxmlformats.org/markup-compatibility/2006">
    <mc:Choice xmlns="" xmlns:p14="http://schemas.microsoft.com/office/powerpoint/2010/main" Requires="p14">
      <p:transition spd="slow" p14:dur="1500">
        <p14:ripple dir="ru"/>
      </p:transition>
    </mc:Choice>
    <mc:Fallback>
      <p:transition spd="slow">
        <p:fade/>
      </p:transition>
    </mc:Fallback>
  </mc:AlternateConten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404664"/>
            <a:ext cx="8280920" cy="3077766"/>
          </a:xfrm>
          <a:prstGeom prst="rect">
            <a:avLst/>
          </a:prstGeom>
        </p:spPr>
        <p:txBody>
          <a:bodyPr wrap="square">
            <a:spAutoFit/>
          </a:bodyPr>
          <a:lstStyle/>
          <a:p>
            <a:pPr algn="ctr" rtl="1">
              <a:lnSpc>
                <a:spcPct val="150000"/>
              </a:lnSpc>
            </a:pPr>
            <a:r>
              <a:rPr lang="ar-IQ" sz="2800" dirty="0" smtClean="0">
                <a:cs typeface="+mj-cs"/>
              </a:rPr>
              <a:t> </a:t>
            </a:r>
          </a:p>
          <a:p>
            <a:pPr algn="ctr" rtl="1">
              <a:lnSpc>
                <a:spcPct val="150000"/>
              </a:lnSpc>
            </a:pPr>
            <a:r>
              <a:rPr lang="ar-IQ" sz="2800" b="1" smtClean="0">
                <a:solidFill>
                  <a:srgbClr val="FF0000"/>
                </a:solidFill>
                <a:cs typeface="+mj-cs"/>
              </a:rPr>
              <a:t>(العمل </a:t>
            </a:r>
            <a:r>
              <a:rPr lang="ar-IQ" sz="2800" b="1" dirty="0">
                <a:solidFill>
                  <a:srgbClr val="FF0000"/>
                </a:solidFill>
                <a:cs typeface="+mj-cs"/>
              </a:rPr>
              <a:t>التطوعي الانساني في المجتمع</a:t>
            </a:r>
            <a:r>
              <a:rPr lang="ar-IQ" sz="2800" b="1" dirty="0" smtClean="0">
                <a:solidFill>
                  <a:srgbClr val="FF0000"/>
                </a:solidFill>
                <a:cs typeface="+mj-cs"/>
              </a:rPr>
              <a:t>)</a:t>
            </a:r>
          </a:p>
          <a:p>
            <a:pPr algn="ctr" rtl="1"/>
            <a:endParaRPr lang="ar-IQ" sz="2800" b="1" dirty="0" smtClean="0">
              <a:solidFill>
                <a:srgbClr val="FF0000"/>
              </a:solidFill>
              <a:cs typeface="+mj-cs"/>
            </a:endParaRPr>
          </a:p>
          <a:p>
            <a:pPr algn="ctr" rtl="1"/>
            <a:r>
              <a:rPr lang="ar-IQ" sz="2800" b="1" dirty="0" smtClean="0">
                <a:cs typeface="+mj-cs"/>
              </a:rPr>
              <a:t>من قبل </a:t>
            </a:r>
          </a:p>
          <a:p>
            <a:pPr algn="ctr" rtl="1">
              <a:lnSpc>
                <a:spcPct val="150000"/>
              </a:lnSpc>
            </a:pPr>
            <a:r>
              <a:rPr lang="ar-IQ" sz="3600" b="1" dirty="0" smtClean="0">
                <a:solidFill>
                  <a:srgbClr val="0070C0"/>
                </a:solidFill>
                <a:cs typeface="+mj-cs"/>
              </a:rPr>
              <a:t>الدكتور قاسم </a:t>
            </a:r>
            <a:r>
              <a:rPr lang="ar-IQ" sz="3600" b="1" dirty="0">
                <a:solidFill>
                  <a:srgbClr val="0070C0"/>
                </a:solidFill>
                <a:cs typeface="+mj-cs"/>
              </a:rPr>
              <a:t>حمد نجم</a:t>
            </a:r>
            <a:endParaRPr lang="en-US" sz="3600" b="1" dirty="0">
              <a:solidFill>
                <a:srgbClr val="0070C0"/>
              </a:solidFill>
              <a:cs typeface="+mj-cs"/>
            </a:endParaRPr>
          </a:p>
        </p:txBody>
      </p:sp>
    </p:spTree>
    <p:extLst>
      <p:ext uri="{BB962C8B-B14F-4D97-AF65-F5344CB8AC3E}">
        <p14:creationId xmlns="" xmlns:p14="http://schemas.microsoft.com/office/powerpoint/2010/main" val="3269664297"/>
      </p:ext>
    </p:extLst>
  </p:cSld>
  <p:clrMapOvr>
    <a:masterClrMapping/>
  </p:clrMapOvr>
  <mc:AlternateContent xmlns:mc="http://schemas.openxmlformats.org/markup-compatibility/2006">
    <mc:Choice xmlns="" xmlns:p14="http://schemas.microsoft.com/office/powerpoint/2010/main" Requires="p14">
      <p:transition spd="slow" p14:dur="1500">
        <p14:ripple dir="ru"/>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188640"/>
            <a:ext cx="8424936" cy="6740307"/>
          </a:xfrm>
          <a:prstGeom prst="rect">
            <a:avLst/>
          </a:prstGeom>
        </p:spPr>
        <p:txBody>
          <a:bodyPr wrap="square">
            <a:spAutoFit/>
          </a:bodyPr>
          <a:lstStyle/>
          <a:p>
            <a:pPr algn="ctr" rtl="1">
              <a:lnSpc>
                <a:spcPct val="200000"/>
              </a:lnSpc>
            </a:pPr>
            <a:r>
              <a:rPr lang="ar-SA" sz="2400" b="1" dirty="0">
                <a:solidFill>
                  <a:srgbClr val="FF0000"/>
                </a:solidFill>
                <a:cs typeface="+mj-cs"/>
              </a:rPr>
              <a:t>ما الذي يحققه المتطوعون؟</a:t>
            </a:r>
            <a:endParaRPr lang="en-US" sz="2400" b="1" dirty="0">
              <a:solidFill>
                <a:srgbClr val="FF0000"/>
              </a:solidFill>
              <a:cs typeface="+mj-cs"/>
            </a:endParaRPr>
          </a:p>
          <a:p>
            <a:pPr marL="342900" lvl="0" indent="-342900" algn="justLow" rtl="1">
              <a:lnSpc>
                <a:spcPct val="200000"/>
              </a:lnSpc>
              <a:buFont typeface="Wingdings" pitchFamily="2" charset="2"/>
              <a:buChar char="ü"/>
            </a:pPr>
            <a:r>
              <a:rPr lang="ar-SA" sz="2400" dirty="0">
                <a:cs typeface="+mj-cs"/>
              </a:rPr>
              <a:t>نشر الفكر التشاركي في مجتمعاتهم</a:t>
            </a:r>
            <a:r>
              <a:rPr lang="en-US" sz="2400" dirty="0">
                <a:cs typeface="+mj-cs"/>
              </a:rPr>
              <a:t>.</a:t>
            </a:r>
          </a:p>
          <a:p>
            <a:pPr marL="342900" lvl="0" indent="-342900" algn="justLow" rtl="1">
              <a:lnSpc>
                <a:spcPct val="200000"/>
              </a:lnSpc>
              <a:buFont typeface="Wingdings" pitchFamily="2" charset="2"/>
              <a:buChar char="ü"/>
            </a:pPr>
            <a:r>
              <a:rPr lang="ar-SA" sz="2400" dirty="0">
                <a:cs typeface="+mj-cs"/>
              </a:rPr>
              <a:t>التخفيف من المشاكل التي يعاني منها المجتمع كالفقر، والإعاقة، التلوث البيئي، الأمية......الخ</a:t>
            </a:r>
            <a:r>
              <a:rPr lang="en-US" sz="2400" dirty="0">
                <a:cs typeface="+mj-cs"/>
              </a:rPr>
              <a:t>.</a:t>
            </a:r>
          </a:p>
          <a:p>
            <a:pPr marL="342900" lvl="0" indent="-342900" algn="justLow" rtl="1">
              <a:lnSpc>
                <a:spcPct val="200000"/>
              </a:lnSpc>
              <a:buFont typeface="Wingdings" pitchFamily="2" charset="2"/>
              <a:buChar char="ü"/>
            </a:pPr>
            <a:r>
              <a:rPr lang="ar-SA" sz="2400" dirty="0">
                <a:cs typeface="+mj-cs"/>
              </a:rPr>
              <a:t>تقديم الخدمات التي يحتاجها المجتمع</a:t>
            </a:r>
            <a:r>
              <a:rPr lang="en-US" sz="2400" dirty="0">
                <a:cs typeface="+mj-cs"/>
              </a:rPr>
              <a:t>.</a:t>
            </a:r>
          </a:p>
          <a:p>
            <a:pPr marL="342900" lvl="0" indent="-342900" algn="justLow" rtl="1">
              <a:lnSpc>
                <a:spcPct val="200000"/>
              </a:lnSpc>
              <a:buFont typeface="Wingdings" pitchFamily="2" charset="2"/>
              <a:buChar char="ü"/>
            </a:pPr>
            <a:r>
              <a:rPr lang="ar-SA" sz="2400" dirty="0">
                <a:cs typeface="+mj-cs"/>
              </a:rPr>
              <a:t>تأمين المساعدات الإنسانية في المناطق التي تعاني من التخلف والفقر المدقع</a:t>
            </a:r>
            <a:r>
              <a:rPr lang="en-US" sz="2400" dirty="0">
                <a:cs typeface="+mj-cs"/>
              </a:rPr>
              <a:t>.</a:t>
            </a:r>
          </a:p>
          <a:p>
            <a:pPr algn="ctr" rtl="1">
              <a:lnSpc>
                <a:spcPct val="200000"/>
              </a:lnSpc>
            </a:pPr>
            <a:r>
              <a:rPr lang="en-US" sz="2400" dirty="0">
                <a:solidFill>
                  <a:srgbClr val="FF0000"/>
                </a:solidFill>
                <a:cs typeface="+mj-cs"/>
              </a:rPr>
              <a:t>  </a:t>
            </a:r>
            <a:r>
              <a:rPr lang="ar-SA" sz="2400" b="1" dirty="0" smtClean="0">
                <a:solidFill>
                  <a:srgbClr val="FF0000"/>
                </a:solidFill>
                <a:cs typeface="+mj-cs"/>
              </a:rPr>
              <a:t>من </a:t>
            </a:r>
            <a:r>
              <a:rPr lang="ar-SA" sz="2400" b="1" dirty="0">
                <a:solidFill>
                  <a:srgbClr val="FF0000"/>
                </a:solidFill>
                <a:cs typeface="+mj-cs"/>
              </a:rPr>
              <a:t>يستطيع التطوع؟</a:t>
            </a:r>
            <a:endParaRPr lang="en-US" sz="2400" b="1" dirty="0">
              <a:solidFill>
                <a:srgbClr val="FF0000"/>
              </a:solidFill>
              <a:cs typeface="+mj-cs"/>
            </a:endParaRPr>
          </a:p>
          <a:p>
            <a:pPr algn="justLow" rtl="1">
              <a:lnSpc>
                <a:spcPct val="200000"/>
              </a:lnSpc>
            </a:pPr>
            <a:r>
              <a:rPr lang="ar-SA" sz="2400" dirty="0">
                <a:cs typeface="+mj-cs"/>
              </a:rPr>
              <a:t>الجميع!!!!!!! الأطفال والشباب والرجال والنساء والشيوخ كل على قدر وقته وخبرته</a:t>
            </a:r>
            <a:r>
              <a:rPr lang="en-US" sz="2400" dirty="0">
                <a:cs typeface="+mj-cs"/>
              </a:rPr>
              <a:t>.</a:t>
            </a:r>
          </a:p>
          <a:p>
            <a:pPr algn="justLow" rtl="1">
              <a:lnSpc>
                <a:spcPct val="200000"/>
              </a:lnSpc>
            </a:pPr>
            <a:r>
              <a:rPr lang="en-US" sz="2400" dirty="0">
                <a:cs typeface="+mj-cs"/>
              </a:rPr>
              <a:t> </a:t>
            </a:r>
          </a:p>
        </p:txBody>
      </p:sp>
    </p:spTree>
    <p:extLst>
      <p:ext uri="{BB962C8B-B14F-4D97-AF65-F5344CB8AC3E}">
        <p14:creationId xmlns="" xmlns:p14="http://schemas.microsoft.com/office/powerpoint/2010/main" val="1305715850"/>
      </p:ext>
    </p:extLst>
  </p:cSld>
  <p:clrMapOvr>
    <a:masterClrMapping/>
  </p:clrMapOvr>
  <mc:AlternateContent xmlns:mc="http://schemas.openxmlformats.org/markup-compatibility/2006">
    <mc:Choice xmlns="" xmlns:p14="http://schemas.microsoft.com/office/powerpoint/2010/main" Requires="p14">
      <p:transition spd="slow" p14:dur="1500">
        <p14:ripple dir="ru"/>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188640"/>
            <a:ext cx="8136904" cy="5262979"/>
          </a:xfrm>
          <a:prstGeom prst="rect">
            <a:avLst/>
          </a:prstGeom>
        </p:spPr>
        <p:txBody>
          <a:bodyPr wrap="square">
            <a:spAutoFit/>
          </a:bodyPr>
          <a:lstStyle/>
          <a:p>
            <a:pPr algn="ctr" rtl="1">
              <a:lnSpc>
                <a:spcPct val="200000"/>
              </a:lnSpc>
            </a:pPr>
            <a:r>
              <a:rPr lang="ar-SA" sz="2400" b="1" dirty="0">
                <a:solidFill>
                  <a:srgbClr val="FF0000"/>
                </a:solidFill>
                <a:cs typeface="+mj-cs"/>
              </a:rPr>
              <a:t>دوافع التطوع</a:t>
            </a:r>
            <a:r>
              <a:rPr lang="en-US" sz="2400" b="1" dirty="0">
                <a:solidFill>
                  <a:srgbClr val="FF0000"/>
                </a:solidFill>
                <a:cs typeface="+mj-cs"/>
              </a:rPr>
              <a:t>:</a:t>
            </a:r>
          </a:p>
          <a:p>
            <a:pPr marL="457200" indent="-457200" algn="justLow" rtl="1">
              <a:lnSpc>
                <a:spcPct val="200000"/>
              </a:lnSpc>
              <a:buFont typeface="+mj-lt"/>
              <a:buAutoNum type="arabicPeriod"/>
            </a:pPr>
            <a:r>
              <a:rPr lang="ar-SA" sz="2400" dirty="0">
                <a:solidFill>
                  <a:srgbClr val="7030A0"/>
                </a:solidFill>
                <a:cs typeface="+mj-cs"/>
              </a:rPr>
              <a:t>الوازع الديني: فكثير من الأديان تحث على التطوع ومساعدة الناس</a:t>
            </a:r>
            <a:r>
              <a:rPr lang="en-US" sz="2400" dirty="0" smtClean="0">
                <a:solidFill>
                  <a:srgbClr val="7030A0"/>
                </a:solidFill>
                <a:cs typeface="+mj-cs"/>
              </a:rPr>
              <a:t>.</a:t>
            </a:r>
            <a:endParaRPr lang="en-US" sz="2400" dirty="0">
              <a:solidFill>
                <a:srgbClr val="7030A0"/>
              </a:solidFill>
              <a:cs typeface="+mj-cs"/>
            </a:endParaRPr>
          </a:p>
          <a:p>
            <a:pPr marL="457200" indent="-457200" algn="justLow" rtl="1">
              <a:lnSpc>
                <a:spcPct val="200000"/>
              </a:lnSpc>
              <a:buFont typeface="+mj-lt"/>
              <a:buAutoNum type="arabicPeriod"/>
            </a:pPr>
            <a:r>
              <a:rPr lang="ar-SA" sz="2400" dirty="0">
                <a:solidFill>
                  <a:srgbClr val="7030A0"/>
                </a:solidFill>
                <a:cs typeface="+mj-cs"/>
              </a:rPr>
              <a:t>الإيثار: فالمتطوع شخص عنده حب الإيثار يحب مساعدة </a:t>
            </a:r>
            <a:r>
              <a:rPr lang="ar-SA" sz="2400" dirty="0" smtClean="0">
                <a:solidFill>
                  <a:srgbClr val="7030A0"/>
                </a:solidFill>
                <a:cs typeface="+mj-cs"/>
              </a:rPr>
              <a:t>الناس</a:t>
            </a:r>
            <a:r>
              <a:rPr lang="ar-IQ" sz="2400" dirty="0" smtClean="0">
                <a:solidFill>
                  <a:srgbClr val="7030A0"/>
                </a:solidFill>
                <a:cs typeface="+mj-cs"/>
              </a:rPr>
              <a:t>.</a:t>
            </a:r>
            <a:endParaRPr lang="en-US" sz="2400" dirty="0">
              <a:solidFill>
                <a:srgbClr val="7030A0"/>
              </a:solidFill>
              <a:cs typeface="+mj-cs"/>
            </a:endParaRPr>
          </a:p>
          <a:p>
            <a:pPr marL="457200" indent="-457200" algn="justLow" rtl="1">
              <a:lnSpc>
                <a:spcPct val="200000"/>
              </a:lnSpc>
              <a:buFont typeface="+mj-lt"/>
              <a:buAutoNum type="arabicPeriod"/>
            </a:pPr>
            <a:r>
              <a:rPr lang="ar-SA" sz="2400" dirty="0">
                <a:solidFill>
                  <a:srgbClr val="7030A0"/>
                </a:solidFill>
                <a:cs typeface="+mj-cs"/>
              </a:rPr>
              <a:t>تحن مستوى المعيشة: فالمتطوع يريد تحسين مستوى معيشة المجتمع</a:t>
            </a:r>
            <a:r>
              <a:rPr lang="en-US" sz="2400" dirty="0" smtClean="0">
                <a:solidFill>
                  <a:srgbClr val="7030A0"/>
                </a:solidFill>
                <a:cs typeface="+mj-cs"/>
              </a:rPr>
              <a:t>.</a:t>
            </a:r>
            <a:endParaRPr lang="ar-IQ" sz="2400" dirty="0" smtClean="0">
              <a:solidFill>
                <a:srgbClr val="7030A0"/>
              </a:solidFill>
              <a:cs typeface="+mj-cs"/>
            </a:endParaRPr>
          </a:p>
          <a:p>
            <a:pPr marL="457200" indent="-457200" algn="justLow" rtl="1">
              <a:lnSpc>
                <a:spcPct val="200000"/>
              </a:lnSpc>
              <a:buFont typeface="+mj-lt"/>
              <a:buAutoNum type="arabicPeriod"/>
            </a:pPr>
            <a:r>
              <a:rPr lang="en-US" sz="2400" dirty="0" smtClean="0">
                <a:solidFill>
                  <a:srgbClr val="7030A0"/>
                </a:solidFill>
                <a:cs typeface="+mj-cs"/>
              </a:rPr>
              <a:t> </a:t>
            </a:r>
            <a:r>
              <a:rPr lang="ar-SA" sz="2400" dirty="0" smtClean="0">
                <a:solidFill>
                  <a:srgbClr val="7030A0"/>
                </a:solidFill>
                <a:cs typeface="+mj-cs"/>
              </a:rPr>
              <a:t>التعلم </a:t>
            </a:r>
            <a:r>
              <a:rPr lang="ar-SA" sz="2400" dirty="0">
                <a:solidFill>
                  <a:srgbClr val="7030A0"/>
                </a:solidFill>
                <a:cs typeface="+mj-cs"/>
              </a:rPr>
              <a:t>واكتساب خبرات ومهارات </a:t>
            </a:r>
            <a:r>
              <a:rPr lang="ar-SA" sz="2400" dirty="0" smtClean="0">
                <a:solidFill>
                  <a:srgbClr val="7030A0"/>
                </a:solidFill>
                <a:cs typeface="+mj-cs"/>
              </a:rPr>
              <a:t>جديدة</a:t>
            </a:r>
            <a:r>
              <a:rPr lang="ar-IQ" sz="2400" dirty="0" smtClean="0">
                <a:solidFill>
                  <a:srgbClr val="7030A0"/>
                </a:solidFill>
                <a:cs typeface="+mj-cs"/>
              </a:rPr>
              <a:t>.</a:t>
            </a:r>
          </a:p>
          <a:p>
            <a:pPr marL="457200" indent="-457200" algn="justLow" rtl="1">
              <a:lnSpc>
                <a:spcPct val="200000"/>
              </a:lnSpc>
              <a:buFont typeface="+mj-lt"/>
              <a:buAutoNum type="arabicPeriod"/>
            </a:pPr>
            <a:r>
              <a:rPr lang="ar-SA" sz="2400" dirty="0" smtClean="0">
                <a:solidFill>
                  <a:srgbClr val="7030A0"/>
                </a:solidFill>
                <a:cs typeface="+mj-cs"/>
              </a:rPr>
              <a:t>شغل </a:t>
            </a:r>
            <a:r>
              <a:rPr lang="ar-SA" sz="2400" dirty="0">
                <a:solidFill>
                  <a:srgbClr val="7030A0"/>
                </a:solidFill>
                <a:cs typeface="+mj-cs"/>
              </a:rPr>
              <a:t>وقت الفراغ</a:t>
            </a:r>
            <a:r>
              <a:rPr lang="en-US" sz="2400" dirty="0" smtClean="0">
                <a:solidFill>
                  <a:srgbClr val="7030A0"/>
                </a:solidFill>
                <a:cs typeface="+mj-cs"/>
              </a:rPr>
              <a:t>.</a:t>
            </a:r>
            <a:endParaRPr lang="ar-IQ" sz="2400" dirty="0" smtClean="0">
              <a:solidFill>
                <a:srgbClr val="7030A0"/>
              </a:solidFill>
              <a:cs typeface="+mj-cs"/>
            </a:endParaRPr>
          </a:p>
          <a:p>
            <a:pPr marL="457200" indent="-457200" algn="justLow" rtl="1">
              <a:lnSpc>
                <a:spcPct val="200000"/>
              </a:lnSpc>
              <a:buFont typeface="+mj-lt"/>
              <a:buAutoNum type="arabicPeriod"/>
            </a:pPr>
            <a:r>
              <a:rPr lang="en-US" sz="2400" dirty="0" smtClean="0">
                <a:solidFill>
                  <a:srgbClr val="7030A0"/>
                </a:solidFill>
                <a:cs typeface="+mj-cs"/>
              </a:rPr>
              <a:t> </a:t>
            </a:r>
            <a:r>
              <a:rPr lang="ar-SA" sz="2400" dirty="0" smtClean="0">
                <a:solidFill>
                  <a:srgbClr val="7030A0"/>
                </a:solidFill>
                <a:cs typeface="+mj-cs"/>
              </a:rPr>
              <a:t>أسباب </a:t>
            </a:r>
            <a:r>
              <a:rPr lang="ar-SA" sz="2400" dirty="0">
                <a:solidFill>
                  <a:srgbClr val="7030A0"/>
                </a:solidFill>
                <a:cs typeface="+mj-cs"/>
              </a:rPr>
              <a:t>اجتماعية: ففي العمل التطوعي يتعرف الفرد على الكثير من </a:t>
            </a:r>
            <a:r>
              <a:rPr lang="ar-SA" sz="2400" dirty="0" smtClean="0">
                <a:solidFill>
                  <a:srgbClr val="7030A0"/>
                </a:solidFill>
                <a:cs typeface="+mj-cs"/>
              </a:rPr>
              <a:t>الناس</a:t>
            </a:r>
            <a:r>
              <a:rPr lang="ar-IQ" sz="2400" dirty="0" smtClean="0">
                <a:cs typeface="+mj-cs"/>
              </a:rPr>
              <a:t>.</a:t>
            </a:r>
            <a:endParaRPr lang="en-US" sz="2400" dirty="0">
              <a:cs typeface="+mj-cs"/>
            </a:endParaRPr>
          </a:p>
        </p:txBody>
      </p:sp>
    </p:spTree>
    <p:extLst>
      <p:ext uri="{BB962C8B-B14F-4D97-AF65-F5344CB8AC3E}">
        <p14:creationId xmlns="" xmlns:p14="http://schemas.microsoft.com/office/powerpoint/2010/main" val="201088576"/>
      </p:ext>
    </p:extLst>
  </p:cSld>
  <p:clrMapOvr>
    <a:masterClrMapping/>
  </p:clrMapOvr>
  <mc:AlternateContent xmlns:mc="http://schemas.openxmlformats.org/markup-compatibility/2006">
    <mc:Choice xmlns="" xmlns:p14="http://schemas.microsoft.com/office/powerpoint/2010/main" Requires="p14">
      <p:transition spd="slow" p14:dur="1500">
        <p14:ripple dir="ru"/>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188640"/>
            <a:ext cx="8280920" cy="6247864"/>
          </a:xfrm>
          <a:prstGeom prst="rect">
            <a:avLst/>
          </a:prstGeom>
        </p:spPr>
        <p:txBody>
          <a:bodyPr wrap="square">
            <a:spAutoFit/>
          </a:bodyPr>
          <a:lstStyle/>
          <a:p>
            <a:pPr algn="ctr" rtl="1">
              <a:lnSpc>
                <a:spcPct val="200000"/>
              </a:lnSpc>
            </a:pPr>
            <a:r>
              <a:rPr lang="en-US" sz="3200" dirty="0">
                <a:solidFill>
                  <a:srgbClr val="FF0000"/>
                </a:solidFill>
                <a:cs typeface="+mj-cs"/>
              </a:rPr>
              <a:t> </a:t>
            </a:r>
            <a:r>
              <a:rPr lang="ar-SA" sz="3200" b="1" dirty="0" smtClean="0">
                <a:solidFill>
                  <a:srgbClr val="FF0000"/>
                </a:solidFill>
                <a:cs typeface="+mj-cs"/>
              </a:rPr>
              <a:t>التطوع </a:t>
            </a:r>
            <a:r>
              <a:rPr lang="ar-SA" sz="3200" b="1" dirty="0">
                <a:solidFill>
                  <a:srgbClr val="FF0000"/>
                </a:solidFill>
                <a:cs typeface="+mj-cs"/>
              </a:rPr>
              <a:t>في الدين</a:t>
            </a:r>
            <a:r>
              <a:rPr lang="en-US" sz="3200" b="1" dirty="0">
                <a:solidFill>
                  <a:srgbClr val="FF0000"/>
                </a:solidFill>
                <a:cs typeface="+mj-cs"/>
              </a:rPr>
              <a:t>:</a:t>
            </a:r>
          </a:p>
          <a:p>
            <a:pPr algn="ctr" rtl="1">
              <a:lnSpc>
                <a:spcPct val="200000"/>
              </a:lnSpc>
            </a:pPr>
            <a:r>
              <a:rPr lang="ar-SA" sz="2800" b="1" dirty="0">
                <a:cs typeface="+mj-cs"/>
              </a:rPr>
              <a:t>يقول الله تعالى في القرآن الكريم</a:t>
            </a:r>
            <a:r>
              <a:rPr lang="en-US" sz="2800" b="1" dirty="0">
                <a:cs typeface="+mj-cs"/>
              </a:rPr>
              <a:t>:</a:t>
            </a:r>
          </a:p>
          <a:p>
            <a:pPr algn="ctr" rtl="1">
              <a:lnSpc>
                <a:spcPct val="200000"/>
              </a:lnSpc>
            </a:pPr>
            <a:r>
              <a:rPr lang="ar-IQ" sz="2800" dirty="0" smtClean="0">
                <a:cs typeface="+mj-cs"/>
              </a:rPr>
              <a:t>(</a:t>
            </a:r>
            <a:r>
              <a:rPr lang="ar-SA" sz="2800" dirty="0" smtClean="0">
                <a:cs typeface="+mj-cs"/>
              </a:rPr>
              <a:t>وما </a:t>
            </a:r>
            <a:r>
              <a:rPr lang="ar-SA" sz="2800" dirty="0">
                <a:cs typeface="+mj-cs"/>
              </a:rPr>
              <a:t>تقدموا لأنفسكم من خير تجدوه عند الله هو خيراً وأعظم </a:t>
            </a:r>
            <a:r>
              <a:rPr lang="ar-SA" sz="2800" dirty="0" smtClean="0">
                <a:cs typeface="+mj-cs"/>
              </a:rPr>
              <a:t>أجراً</a:t>
            </a:r>
            <a:r>
              <a:rPr lang="ar-IQ" sz="2800" dirty="0" smtClean="0">
                <a:cs typeface="+mj-cs"/>
              </a:rPr>
              <a:t>)</a:t>
            </a:r>
            <a:r>
              <a:rPr lang="en-US" sz="2800" dirty="0" smtClean="0">
                <a:cs typeface="+mj-cs"/>
              </a:rPr>
              <a:t>.</a:t>
            </a:r>
            <a:endParaRPr lang="en-US" sz="2800" dirty="0">
              <a:cs typeface="+mj-cs"/>
            </a:endParaRPr>
          </a:p>
          <a:p>
            <a:pPr algn="ctr" rtl="1">
              <a:lnSpc>
                <a:spcPct val="200000"/>
              </a:lnSpc>
            </a:pPr>
            <a:r>
              <a:rPr lang="ar-IQ" sz="2800" dirty="0" smtClean="0">
                <a:cs typeface="+mj-cs"/>
              </a:rPr>
              <a:t>(</a:t>
            </a:r>
            <a:r>
              <a:rPr lang="ar-SA" sz="2800" dirty="0" smtClean="0">
                <a:cs typeface="+mj-cs"/>
              </a:rPr>
              <a:t>فمن </a:t>
            </a:r>
            <a:r>
              <a:rPr lang="ar-SA" sz="2800" dirty="0">
                <a:cs typeface="+mj-cs"/>
              </a:rPr>
              <a:t>يعمل مثقال ذرة خيراً </a:t>
            </a:r>
            <a:r>
              <a:rPr lang="ar-SA" sz="2800" dirty="0" smtClean="0">
                <a:cs typeface="+mj-cs"/>
              </a:rPr>
              <a:t>يره</a:t>
            </a:r>
            <a:r>
              <a:rPr lang="ar-IQ" sz="2800" dirty="0" smtClean="0">
                <a:cs typeface="+mj-cs"/>
              </a:rPr>
              <a:t>.)</a:t>
            </a:r>
            <a:endParaRPr lang="en-US" sz="2800" dirty="0">
              <a:cs typeface="+mj-cs"/>
            </a:endParaRPr>
          </a:p>
          <a:p>
            <a:pPr algn="ctr" rtl="1">
              <a:lnSpc>
                <a:spcPct val="200000"/>
              </a:lnSpc>
            </a:pPr>
            <a:r>
              <a:rPr lang="ar-SA" sz="2800" b="1" dirty="0">
                <a:cs typeface="+mj-cs"/>
              </a:rPr>
              <a:t>يقول السيد المسيح</a:t>
            </a:r>
            <a:r>
              <a:rPr lang="en-US" sz="2800" b="1" dirty="0">
                <a:cs typeface="+mj-cs"/>
              </a:rPr>
              <a:t>:</a:t>
            </a:r>
          </a:p>
          <a:p>
            <a:pPr algn="ctr" rtl="1">
              <a:lnSpc>
                <a:spcPct val="200000"/>
              </a:lnSpc>
            </a:pPr>
            <a:r>
              <a:rPr lang="ar-IQ" sz="2800" dirty="0" smtClean="0">
                <a:cs typeface="+mj-cs"/>
              </a:rPr>
              <a:t>(</a:t>
            </a:r>
            <a:r>
              <a:rPr lang="ar-SA" sz="2800" dirty="0" smtClean="0">
                <a:cs typeface="+mj-cs"/>
              </a:rPr>
              <a:t>أخذتم </a:t>
            </a:r>
            <a:r>
              <a:rPr lang="ar-SA" sz="2800" dirty="0">
                <a:cs typeface="+mj-cs"/>
              </a:rPr>
              <a:t>مجاناً فمجاناً </a:t>
            </a:r>
            <a:r>
              <a:rPr lang="ar-SA" sz="2800" dirty="0" smtClean="0">
                <a:cs typeface="+mj-cs"/>
              </a:rPr>
              <a:t>أعطوا</a:t>
            </a:r>
            <a:r>
              <a:rPr lang="ar-IQ" sz="2800" dirty="0" smtClean="0">
                <a:cs typeface="+mj-cs"/>
              </a:rPr>
              <a:t>)</a:t>
            </a:r>
            <a:r>
              <a:rPr lang="en-US" sz="2800" dirty="0" smtClean="0">
                <a:cs typeface="+mj-cs"/>
              </a:rPr>
              <a:t>.</a:t>
            </a:r>
            <a:endParaRPr lang="en-US" sz="2800" dirty="0">
              <a:cs typeface="+mj-cs"/>
            </a:endParaRPr>
          </a:p>
          <a:p>
            <a:pPr algn="ctr" rtl="1">
              <a:lnSpc>
                <a:spcPct val="200000"/>
              </a:lnSpc>
            </a:pPr>
            <a:r>
              <a:rPr lang="ar-IQ" sz="2800" dirty="0">
                <a:cs typeface="+mj-cs"/>
              </a:rPr>
              <a:t>(</a:t>
            </a:r>
            <a:r>
              <a:rPr lang="ar-SA" sz="2800" dirty="0" smtClean="0">
                <a:cs typeface="+mj-cs"/>
              </a:rPr>
              <a:t>كل </a:t>
            </a:r>
            <a:r>
              <a:rPr lang="ar-SA" sz="2800" dirty="0">
                <a:cs typeface="+mj-cs"/>
              </a:rPr>
              <a:t>ما أردتم أن يفعل الناس لكم افعلوه انتم </a:t>
            </a:r>
            <a:r>
              <a:rPr lang="ar-SA" sz="2800" dirty="0" smtClean="0">
                <a:cs typeface="+mj-cs"/>
              </a:rPr>
              <a:t>لهم</a:t>
            </a:r>
            <a:r>
              <a:rPr lang="ar-IQ" sz="2800" dirty="0" smtClean="0">
                <a:cs typeface="+mj-cs"/>
              </a:rPr>
              <a:t>.)</a:t>
            </a:r>
            <a:endParaRPr lang="en-US" sz="2800" dirty="0">
              <a:cs typeface="+mj-cs"/>
            </a:endParaRPr>
          </a:p>
        </p:txBody>
      </p:sp>
    </p:spTree>
    <p:extLst>
      <p:ext uri="{BB962C8B-B14F-4D97-AF65-F5344CB8AC3E}">
        <p14:creationId xmlns="" xmlns:p14="http://schemas.microsoft.com/office/powerpoint/2010/main" val="793622050"/>
      </p:ext>
    </p:extLst>
  </p:cSld>
  <p:clrMapOvr>
    <a:masterClrMapping/>
  </p:clrMapOvr>
  <mc:AlternateContent xmlns:mc="http://schemas.openxmlformats.org/markup-compatibility/2006">
    <mc:Choice xmlns="" xmlns:p14="http://schemas.microsoft.com/office/powerpoint/2010/main" Requires="p14">
      <p:transition spd="slow" p14:dur="1500">
        <p14:ripple dir="ru"/>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79732" y="725625"/>
            <a:ext cx="8280920" cy="3679854"/>
          </a:xfrm>
          <a:prstGeom prst="rect">
            <a:avLst/>
          </a:prstGeom>
        </p:spPr>
        <p:txBody>
          <a:bodyPr wrap="square">
            <a:spAutoFit/>
          </a:bodyPr>
          <a:lstStyle/>
          <a:p>
            <a:pPr algn="justLow" rtl="1">
              <a:lnSpc>
                <a:spcPct val="200000"/>
              </a:lnSpc>
            </a:pPr>
            <a:r>
              <a:rPr lang="ar-SA" sz="2400" dirty="0" smtClean="0">
                <a:cs typeface="+mj-cs"/>
              </a:rPr>
              <a:t>المتطوع </a:t>
            </a:r>
            <a:r>
              <a:rPr lang="ar-SA" sz="2400" dirty="0">
                <a:cs typeface="+mj-cs"/>
              </a:rPr>
              <a:t>هو كل من يعطي من وقته (أو بعضاً من وقته)، خبراته، مهاراته، ليقوم بعمل يفيد تطوير المجتمع المحلي أو العالمي. كما أن المتطوع هو شخص يعطي أكثر مما يأخذ. ويمكن الاستفادة من خبرات ومهارات المتطوع على الصعيدين الشخصي والإنساني، فالتطوع يزيد من القدرات التنظيمية والإدارية، ويطور مهارات التواصل مع الآخرين</a:t>
            </a:r>
            <a:r>
              <a:rPr lang="en-US" sz="2400" dirty="0">
                <a:cs typeface="+mj-cs"/>
              </a:rPr>
              <a:t>.</a:t>
            </a:r>
          </a:p>
        </p:txBody>
      </p:sp>
      <p:sp>
        <p:nvSpPr>
          <p:cNvPr id="5" name="TextBox 4"/>
          <p:cNvSpPr txBox="1"/>
          <p:nvPr/>
        </p:nvSpPr>
        <p:spPr>
          <a:xfrm>
            <a:off x="3203848" y="293747"/>
            <a:ext cx="2880320" cy="830997"/>
          </a:xfrm>
          <a:prstGeom prst="rect">
            <a:avLst/>
          </a:prstGeom>
          <a:noFill/>
        </p:spPr>
        <p:txBody>
          <a:bodyPr wrap="square" rtlCol="0">
            <a:spAutoFit/>
          </a:bodyPr>
          <a:lstStyle/>
          <a:p>
            <a:pPr algn="ctr"/>
            <a:r>
              <a:rPr lang="ar-IQ" sz="2400" b="1" dirty="0" smtClean="0">
                <a:solidFill>
                  <a:srgbClr val="FF0000"/>
                </a:solidFill>
                <a:cs typeface="+mj-cs"/>
              </a:rPr>
              <a:t>من هو المتطوع:</a:t>
            </a:r>
            <a:r>
              <a:rPr lang="en-US" sz="2400" b="1" dirty="0" smtClean="0">
                <a:solidFill>
                  <a:srgbClr val="FF0000"/>
                </a:solidFill>
                <a:cs typeface="+mj-cs"/>
              </a:rPr>
              <a:t/>
            </a:r>
            <a:br>
              <a:rPr lang="en-US" sz="2400" b="1" dirty="0" smtClean="0">
                <a:solidFill>
                  <a:srgbClr val="FF0000"/>
                </a:solidFill>
                <a:cs typeface="+mj-cs"/>
              </a:rPr>
            </a:br>
            <a:endParaRPr lang="en-US" sz="2400" b="1" dirty="0">
              <a:solidFill>
                <a:srgbClr val="FF0000"/>
              </a:solidFill>
              <a:cs typeface="+mj-cs"/>
            </a:endParaRPr>
          </a:p>
        </p:txBody>
      </p:sp>
    </p:spTree>
    <p:extLst>
      <p:ext uri="{BB962C8B-B14F-4D97-AF65-F5344CB8AC3E}">
        <p14:creationId xmlns="" xmlns:p14="http://schemas.microsoft.com/office/powerpoint/2010/main" val="968204609"/>
      </p:ext>
    </p:extLst>
  </p:cSld>
  <p:clrMapOvr>
    <a:masterClrMapping/>
  </p:clrMapOvr>
  <mc:AlternateContent xmlns:mc="http://schemas.openxmlformats.org/markup-compatibility/2006">
    <mc:Choice xmlns="" xmlns:p14="http://schemas.microsoft.com/office/powerpoint/2010/main" Requires="p14">
      <p:transition spd="slow" p14:dur="1500">
        <p14:ripple dir="ru"/>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9512" y="260648"/>
            <a:ext cx="8784976" cy="6555641"/>
          </a:xfrm>
          <a:prstGeom prst="rect">
            <a:avLst/>
          </a:prstGeom>
        </p:spPr>
        <p:txBody>
          <a:bodyPr wrap="square">
            <a:spAutoFit/>
          </a:bodyPr>
          <a:lstStyle/>
          <a:p>
            <a:pPr algn="ctr" rtl="1"/>
            <a:r>
              <a:rPr lang="ar-SA" sz="2400" b="1" dirty="0">
                <a:solidFill>
                  <a:srgbClr val="FF0000"/>
                </a:solidFill>
                <a:cs typeface="+mj-cs"/>
              </a:rPr>
              <a:t>ما هي أهمية التطوع؟</a:t>
            </a:r>
            <a:endParaRPr lang="en-US" sz="2400" b="1" dirty="0">
              <a:solidFill>
                <a:srgbClr val="FF0000"/>
              </a:solidFill>
              <a:cs typeface="+mj-cs"/>
            </a:endParaRPr>
          </a:p>
          <a:p>
            <a:pPr algn="justLow" rtl="1">
              <a:lnSpc>
                <a:spcPct val="150000"/>
              </a:lnSpc>
            </a:pPr>
            <a:r>
              <a:rPr lang="ar-SA" sz="2400" dirty="0"/>
              <a:t>تكمن أهمية التطوع في أهمية الدور الذي يلعبه في بناء المجتمعات وتطورها، (فهو الركن الرئيس في قيام الجمعيات الأهلية ومنظمات التنمية الاجتماعية)، وذلك عن طريق</a:t>
            </a:r>
            <a:r>
              <a:rPr lang="en-US" sz="2400" dirty="0"/>
              <a:t>:</a:t>
            </a:r>
          </a:p>
          <a:p>
            <a:pPr marL="342900" lvl="0" indent="-342900" algn="justLow" rtl="1">
              <a:lnSpc>
                <a:spcPct val="150000"/>
              </a:lnSpc>
              <a:buFont typeface="Wingdings" pitchFamily="2" charset="2"/>
              <a:buChar char="ü"/>
            </a:pPr>
            <a:r>
              <a:rPr lang="ar-SA" sz="2400" dirty="0">
                <a:solidFill>
                  <a:srgbClr val="0070C0"/>
                </a:solidFill>
                <a:cs typeface="+mj-cs"/>
              </a:rPr>
              <a:t>اكتساب الشباب شعور الانتماء إلى </a:t>
            </a:r>
            <a:r>
              <a:rPr lang="ar-SA" sz="2400" dirty="0" smtClean="0">
                <a:solidFill>
                  <a:srgbClr val="0070C0"/>
                </a:solidFill>
                <a:cs typeface="+mj-cs"/>
              </a:rPr>
              <a:t>مجتمعهم</a:t>
            </a:r>
            <a:r>
              <a:rPr lang="ar-IQ" sz="2400" dirty="0" smtClean="0">
                <a:solidFill>
                  <a:srgbClr val="0070C0"/>
                </a:solidFill>
                <a:cs typeface="+mj-cs"/>
              </a:rPr>
              <a:t>.</a:t>
            </a:r>
          </a:p>
          <a:p>
            <a:pPr marL="342900" lvl="0" indent="-342900" algn="justLow" rtl="1">
              <a:lnSpc>
                <a:spcPct val="150000"/>
              </a:lnSpc>
              <a:buFont typeface="Wingdings" pitchFamily="2" charset="2"/>
              <a:buChar char="ü"/>
            </a:pPr>
            <a:r>
              <a:rPr lang="ar-SA" sz="2400" dirty="0" smtClean="0">
                <a:solidFill>
                  <a:srgbClr val="0070C0"/>
                </a:solidFill>
                <a:cs typeface="+mj-cs"/>
              </a:rPr>
              <a:t>تحقيق </a:t>
            </a:r>
            <a:r>
              <a:rPr lang="ar-SA" sz="2400" dirty="0">
                <a:solidFill>
                  <a:srgbClr val="0070C0"/>
                </a:solidFill>
                <a:cs typeface="+mj-cs"/>
              </a:rPr>
              <a:t>مفهوم التنمية الشاملة</a:t>
            </a:r>
            <a:r>
              <a:rPr lang="en-US" sz="2400" dirty="0">
                <a:solidFill>
                  <a:srgbClr val="0070C0"/>
                </a:solidFill>
                <a:cs typeface="+mj-cs"/>
              </a:rPr>
              <a:t>.</a:t>
            </a:r>
          </a:p>
          <a:p>
            <a:pPr marL="342900" lvl="0" indent="-342900" algn="justLow" rtl="1">
              <a:lnSpc>
                <a:spcPct val="150000"/>
              </a:lnSpc>
              <a:buFont typeface="Wingdings" pitchFamily="2" charset="2"/>
              <a:buChar char="ü"/>
            </a:pPr>
            <a:r>
              <a:rPr lang="ar-SA" sz="2400" dirty="0">
                <a:solidFill>
                  <a:srgbClr val="0070C0"/>
                </a:solidFill>
                <a:cs typeface="+mj-cs"/>
              </a:rPr>
              <a:t>الاستفادة من الكوادر البشرية المؤهلة و المدربة، وتسخيرها لخدمة المجتمع</a:t>
            </a:r>
            <a:r>
              <a:rPr lang="en-US" sz="2400" dirty="0">
                <a:solidFill>
                  <a:srgbClr val="0070C0"/>
                </a:solidFill>
                <a:cs typeface="+mj-cs"/>
              </a:rPr>
              <a:t> .</a:t>
            </a:r>
          </a:p>
          <a:p>
            <a:pPr marL="342900" lvl="0" indent="-342900" algn="justLow" rtl="1">
              <a:lnSpc>
                <a:spcPct val="150000"/>
              </a:lnSpc>
              <a:buFont typeface="Wingdings" pitchFamily="2" charset="2"/>
              <a:buChar char="ü"/>
            </a:pPr>
            <a:r>
              <a:rPr lang="ar-SA" sz="2400" dirty="0">
                <a:solidFill>
                  <a:srgbClr val="0070C0"/>
                </a:solidFill>
                <a:cs typeface="+mj-cs"/>
              </a:rPr>
              <a:t>استقطاب المتطوعين من الجنسين، لتدريبهم و تأهيلهم، ليكونوا جاهزين لتنفيذ أي مهام وطنية</a:t>
            </a:r>
            <a:r>
              <a:rPr lang="en-US" sz="2400" dirty="0">
                <a:solidFill>
                  <a:srgbClr val="0070C0"/>
                </a:solidFill>
                <a:cs typeface="+mj-cs"/>
              </a:rPr>
              <a:t> .</a:t>
            </a:r>
          </a:p>
          <a:p>
            <a:pPr marL="342900" lvl="0" indent="-342900" algn="justLow" rtl="1">
              <a:lnSpc>
                <a:spcPct val="150000"/>
              </a:lnSpc>
              <a:buFont typeface="Wingdings" pitchFamily="2" charset="2"/>
              <a:buChar char="ü"/>
            </a:pPr>
            <a:r>
              <a:rPr lang="ar-SA" sz="2400" dirty="0">
                <a:solidFill>
                  <a:srgbClr val="0070C0"/>
                </a:solidFill>
                <a:cs typeface="+mj-cs"/>
              </a:rPr>
              <a:t>تعويد النشء على إنكار الذات و التفاني في بذل العطاء، دون مقابل مادي خدمة لمجتمعهم</a:t>
            </a:r>
            <a:r>
              <a:rPr lang="en-US" sz="2400" dirty="0">
                <a:solidFill>
                  <a:srgbClr val="0070C0"/>
                </a:solidFill>
                <a:cs typeface="+mj-cs"/>
              </a:rPr>
              <a:t> </a:t>
            </a:r>
            <a:r>
              <a:rPr lang="ar-IQ" sz="2400" dirty="0" smtClean="0">
                <a:solidFill>
                  <a:srgbClr val="0070C0"/>
                </a:solidFill>
                <a:cs typeface="+mj-cs"/>
              </a:rPr>
              <a:t>.</a:t>
            </a:r>
          </a:p>
          <a:p>
            <a:pPr marL="342900" lvl="0" indent="-342900" algn="justLow" rtl="1">
              <a:lnSpc>
                <a:spcPct val="150000"/>
              </a:lnSpc>
              <a:buFont typeface="Wingdings" pitchFamily="2" charset="2"/>
              <a:buChar char="ü"/>
            </a:pPr>
            <a:r>
              <a:rPr lang="ar-SA" sz="2400" dirty="0" smtClean="0">
                <a:solidFill>
                  <a:srgbClr val="0070C0"/>
                </a:solidFill>
                <a:cs typeface="+mj-cs"/>
              </a:rPr>
              <a:t>تجسيد </a:t>
            </a:r>
            <a:r>
              <a:rPr lang="ar-SA" sz="2400" dirty="0">
                <a:solidFill>
                  <a:srgbClr val="0070C0"/>
                </a:solidFill>
                <a:cs typeface="+mj-cs"/>
              </a:rPr>
              <a:t>معنى التكاتف وروح التعاون، و تحقيق مبدأ الجسد الواحد</a:t>
            </a:r>
            <a:endParaRPr lang="en-US" sz="2400" dirty="0">
              <a:solidFill>
                <a:srgbClr val="0070C0"/>
              </a:solidFill>
              <a:cs typeface="+mj-cs"/>
            </a:endParaRPr>
          </a:p>
          <a:p>
            <a:pPr marL="342900" indent="-342900" algn="justLow" rtl="1">
              <a:lnSpc>
                <a:spcPct val="150000"/>
              </a:lnSpc>
              <a:buFont typeface="Wingdings" pitchFamily="2" charset="2"/>
              <a:buChar char="ü"/>
            </a:pPr>
            <a:r>
              <a:rPr lang="ar-SA" sz="2400" dirty="0" smtClean="0">
                <a:solidFill>
                  <a:srgbClr val="0070C0"/>
                </a:solidFill>
                <a:cs typeface="+mj-cs"/>
              </a:rPr>
              <a:t>الجميع</a:t>
            </a:r>
            <a:r>
              <a:rPr lang="ar-SA" sz="2400" dirty="0">
                <a:solidFill>
                  <a:srgbClr val="0070C0"/>
                </a:solidFill>
                <a:cs typeface="+mj-cs"/>
              </a:rPr>
              <a:t>!!!!!!! الأطفال والشباب والرجال والنساء والشيوخ كل على قدر وقته وخبرته</a:t>
            </a:r>
            <a:r>
              <a:rPr lang="en-US" sz="2400" dirty="0">
                <a:solidFill>
                  <a:srgbClr val="0070C0"/>
                </a:solidFill>
                <a:cs typeface="+mj-cs"/>
              </a:rPr>
              <a:t>.</a:t>
            </a:r>
          </a:p>
        </p:txBody>
      </p:sp>
    </p:spTree>
    <p:extLst>
      <p:ext uri="{BB962C8B-B14F-4D97-AF65-F5344CB8AC3E}">
        <p14:creationId xmlns="" xmlns:p14="http://schemas.microsoft.com/office/powerpoint/2010/main" val="3715287515"/>
      </p:ext>
    </p:extLst>
  </p:cSld>
  <p:clrMapOvr>
    <a:masterClrMapping/>
  </p:clrMapOvr>
  <mc:AlternateContent xmlns:mc="http://schemas.openxmlformats.org/markup-compatibility/2006">
    <mc:Choice xmlns="" xmlns:p14="http://schemas.microsoft.com/office/powerpoint/2010/main" Requires="p14">
      <p:transition spd="slow" p14:dur="1500">
        <p14:ripple dir="ru"/>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1560" y="260648"/>
            <a:ext cx="8136904" cy="5386090"/>
          </a:xfrm>
          <a:prstGeom prst="rect">
            <a:avLst/>
          </a:prstGeom>
        </p:spPr>
        <p:txBody>
          <a:bodyPr wrap="square">
            <a:spAutoFit/>
          </a:bodyPr>
          <a:lstStyle/>
          <a:p>
            <a:pPr algn="ctr" rtl="1">
              <a:lnSpc>
                <a:spcPct val="200000"/>
              </a:lnSpc>
            </a:pPr>
            <a:r>
              <a:rPr lang="ar-SA" sz="2800" b="1" dirty="0">
                <a:solidFill>
                  <a:srgbClr val="FF0000"/>
                </a:solidFill>
                <a:cs typeface="+mj-cs"/>
              </a:rPr>
              <a:t>دوافع </a:t>
            </a:r>
            <a:r>
              <a:rPr lang="ar-SA" sz="2800" b="1" dirty="0" smtClean="0">
                <a:solidFill>
                  <a:srgbClr val="FF0000"/>
                </a:solidFill>
                <a:cs typeface="+mj-cs"/>
              </a:rPr>
              <a:t>التطوع</a:t>
            </a:r>
            <a:endParaRPr lang="en-US" sz="2800" b="1" dirty="0">
              <a:solidFill>
                <a:srgbClr val="FF0000"/>
              </a:solidFill>
              <a:cs typeface="+mj-cs"/>
            </a:endParaRPr>
          </a:p>
          <a:p>
            <a:pPr marL="342900" lvl="0" indent="-342900" algn="justLow" rtl="1">
              <a:lnSpc>
                <a:spcPct val="200000"/>
              </a:lnSpc>
              <a:buFont typeface="Wingdings" pitchFamily="2" charset="2"/>
              <a:buChar char="ü"/>
            </a:pPr>
            <a:r>
              <a:rPr lang="ar-SA" sz="2400" dirty="0">
                <a:solidFill>
                  <a:srgbClr val="00B050"/>
                </a:solidFill>
                <a:cs typeface="+mj-cs"/>
              </a:rPr>
              <a:t>الوازع الديني: فكثير من الأديان تحث على التطوع ومساعدة الناس</a:t>
            </a:r>
            <a:r>
              <a:rPr lang="en-US" sz="2400" dirty="0">
                <a:solidFill>
                  <a:srgbClr val="00B050"/>
                </a:solidFill>
                <a:cs typeface="+mj-cs"/>
              </a:rPr>
              <a:t>.</a:t>
            </a:r>
          </a:p>
          <a:p>
            <a:pPr marL="342900" lvl="0" indent="-342900" algn="justLow" rtl="1">
              <a:lnSpc>
                <a:spcPct val="200000"/>
              </a:lnSpc>
              <a:buFont typeface="Wingdings" pitchFamily="2" charset="2"/>
              <a:buChar char="ü"/>
            </a:pPr>
            <a:r>
              <a:rPr lang="ar-SA" sz="2400" dirty="0">
                <a:solidFill>
                  <a:srgbClr val="00B050"/>
                </a:solidFill>
                <a:cs typeface="+mj-cs"/>
              </a:rPr>
              <a:t>الإيثار: فالمتطوع شخص عنده حب الإيثار يحب مساعدة الناس</a:t>
            </a:r>
            <a:r>
              <a:rPr lang="en-US" sz="2400" dirty="0">
                <a:solidFill>
                  <a:srgbClr val="00B050"/>
                </a:solidFill>
                <a:cs typeface="+mj-cs"/>
              </a:rPr>
              <a:t>.</a:t>
            </a:r>
          </a:p>
          <a:p>
            <a:pPr marL="342900" lvl="0" indent="-342900" algn="justLow" rtl="1">
              <a:lnSpc>
                <a:spcPct val="200000"/>
              </a:lnSpc>
              <a:buFont typeface="Wingdings" pitchFamily="2" charset="2"/>
              <a:buChar char="ü"/>
            </a:pPr>
            <a:r>
              <a:rPr lang="ar-SA" sz="2400" dirty="0">
                <a:solidFill>
                  <a:srgbClr val="00B050"/>
                </a:solidFill>
                <a:cs typeface="+mj-cs"/>
              </a:rPr>
              <a:t>تحسين مستوى المعيشة: فالمتطوع يريد تحسين مستوى معيشة المجتمع</a:t>
            </a:r>
            <a:r>
              <a:rPr lang="en-US" sz="2400" dirty="0">
                <a:solidFill>
                  <a:srgbClr val="00B050"/>
                </a:solidFill>
                <a:cs typeface="+mj-cs"/>
              </a:rPr>
              <a:t>.</a:t>
            </a:r>
          </a:p>
          <a:p>
            <a:pPr marL="342900" lvl="0" indent="-342900" algn="justLow" rtl="1">
              <a:lnSpc>
                <a:spcPct val="200000"/>
              </a:lnSpc>
              <a:buFont typeface="Wingdings" pitchFamily="2" charset="2"/>
              <a:buChar char="ü"/>
            </a:pPr>
            <a:r>
              <a:rPr lang="ar-SA" sz="2400" dirty="0">
                <a:solidFill>
                  <a:srgbClr val="00B050"/>
                </a:solidFill>
                <a:cs typeface="+mj-cs"/>
              </a:rPr>
              <a:t>التعلم واكتساب خبرات ومهارات جديدة</a:t>
            </a:r>
            <a:r>
              <a:rPr lang="en-US" sz="2400" dirty="0">
                <a:solidFill>
                  <a:srgbClr val="00B050"/>
                </a:solidFill>
                <a:cs typeface="+mj-cs"/>
              </a:rPr>
              <a:t>.</a:t>
            </a:r>
          </a:p>
          <a:p>
            <a:pPr marL="342900" lvl="0" indent="-342900" algn="justLow" rtl="1">
              <a:lnSpc>
                <a:spcPct val="200000"/>
              </a:lnSpc>
              <a:buFont typeface="Wingdings" pitchFamily="2" charset="2"/>
              <a:buChar char="ü"/>
            </a:pPr>
            <a:r>
              <a:rPr lang="ar-SA" sz="2400" dirty="0">
                <a:solidFill>
                  <a:srgbClr val="00B050"/>
                </a:solidFill>
                <a:cs typeface="+mj-cs"/>
              </a:rPr>
              <a:t>شغل وقت الفراغ</a:t>
            </a:r>
            <a:r>
              <a:rPr lang="en-US" sz="2400" dirty="0">
                <a:solidFill>
                  <a:srgbClr val="00B050"/>
                </a:solidFill>
                <a:cs typeface="+mj-cs"/>
              </a:rPr>
              <a:t>.</a:t>
            </a:r>
          </a:p>
          <a:p>
            <a:pPr marL="342900" lvl="0" indent="-342900" algn="justLow" rtl="1">
              <a:lnSpc>
                <a:spcPct val="200000"/>
              </a:lnSpc>
              <a:buFont typeface="Wingdings" pitchFamily="2" charset="2"/>
              <a:buChar char="ü"/>
            </a:pPr>
            <a:r>
              <a:rPr lang="ar-SA" sz="2400" dirty="0">
                <a:solidFill>
                  <a:srgbClr val="00B050"/>
                </a:solidFill>
                <a:cs typeface="+mj-cs"/>
              </a:rPr>
              <a:t>أسباب اجتماعية: ففي العمل التطوعي يتعرف الفرد على الكثير من الناس</a:t>
            </a:r>
            <a:r>
              <a:rPr lang="en-US" sz="2400" dirty="0">
                <a:solidFill>
                  <a:srgbClr val="00B050"/>
                </a:solidFill>
                <a:cs typeface="+mj-cs"/>
              </a:rPr>
              <a:t>.</a:t>
            </a:r>
          </a:p>
        </p:txBody>
      </p:sp>
    </p:spTree>
    <p:extLst>
      <p:ext uri="{BB962C8B-B14F-4D97-AF65-F5344CB8AC3E}">
        <p14:creationId xmlns="" xmlns:p14="http://schemas.microsoft.com/office/powerpoint/2010/main" val="2107201859"/>
      </p:ext>
    </p:extLst>
  </p:cSld>
  <p:clrMapOvr>
    <a:masterClrMapping/>
  </p:clrMapOvr>
  <mc:AlternateContent xmlns:mc="http://schemas.openxmlformats.org/markup-compatibility/2006">
    <mc:Choice xmlns="" xmlns:p14="http://schemas.microsoft.com/office/powerpoint/2010/main" Requires="p14">
      <p:transition spd="slow" p14:dur="1500">
        <p14:ripple dir="ru"/>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40297"/>
            <a:ext cx="8712968" cy="6740307"/>
          </a:xfrm>
          <a:prstGeom prst="rect">
            <a:avLst/>
          </a:prstGeom>
        </p:spPr>
        <p:txBody>
          <a:bodyPr wrap="square">
            <a:spAutoFit/>
          </a:bodyPr>
          <a:lstStyle/>
          <a:p>
            <a:pPr algn="ctr" rtl="1">
              <a:lnSpc>
                <a:spcPct val="200000"/>
              </a:lnSpc>
            </a:pPr>
            <a:r>
              <a:rPr lang="ar-SA" sz="2400" b="1" dirty="0">
                <a:solidFill>
                  <a:srgbClr val="FF0000"/>
                </a:solidFill>
                <a:cs typeface="+mj-cs"/>
              </a:rPr>
              <a:t>الحملات التطوعية لقسم القدرة</a:t>
            </a:r>
            <a:endParaRPr lang="en-US" sz="2400" b="1" dirty="0">
              <a:solidFill>
                <a:srgbClr val="FF0000"/>
              </a:solidFill>
              <a:cs typeface="+mj-cs"/>
            </a:endParaRPr>
          </a:p>
          <a:p>
            <a:pPr marL="285750" indent="-285750" algn="justLow" rtl="1">
              <a:lnSpc>
                <a:spcPct val="200000"/>
              </a:lnSpc>
              <a:buFont typeface="Wingdings" pitchFamily="2" charset="2"/>
              <a:buChar char="ü"/>
            </a:pPr>
            <a:r>
              <a:rPr lang="ar-SA" sz="2400" dirty="0">
                <a:solidFill>
                  <a:srgbClr val="7030A0"/>
                </a:solidFill>
              </a:rPr>
              <a:t>الحملة التطوعية الاولى: صيانة واطلاء جدران قسم هندسة القدرة والمكائن الكهربائية </a:t>
            </a:r>
            <a:endParaRPr lang="en-US" sz="2400" dirty="0">
              <a:solidFill>
                <a:srgbClr val="7030A0"/>
              </a:solidFill>
            </a:endParaRPr>
          </a:p>
          <a:p>
            <a:pPr marL="285750" indent="-285750" algn="justLow" rtl="1">
              <a:lnSpc>
                <a:spcPct val="200000"/>
              </a:lnSpc>
              <a:buFont typeface="Wingdings" pitchFamily="2" charset="2"/>
              <a:buChar char="ü"/>
            </a:pPr>
            <a:r>
              <a:rPr lang="ar-SA" sz="2400" dirty="0">
                <a:solidFill>
                  <a:srgbClr val="7030A0"/>
                </a:solidFill>
              </a:rPr>
              <a:t>الحملة التطوعية الثانية: تجهيز القسم الداخلي للطلبة في الكلية بالمستلزمات المنزلية والكهربائية.</a:t>
            </a:r>
            <a:endParaRPr lang="en-US" sz="2400" dirty="0">
              <a:solidFill>
                <a:srgbClr val="7030A0"/>
              </a:solidFill>
            </a:endParaRPr>
          </a:p>
          <a:p>
            <a:pPr marL="285750" indent="-285750" algn="justLow" rtl="1">
              <a:lnSpc>
                <a:spcPct val="200000"/>
              </a:lnSpc>
              <a:buFont typeface="Wingdings" pitchFamily="2" charset="2"/>
              <a:buChar char="ü"/>
            </a:pPr>
            <a:r>
              <a:rPr lang="ar-SA" sz="2400" dirty="0">
                <a:solidFill>
                  <a:srgbClr val="7030A0"/>
                </a:solidFill>
              </a:rPr>
              <a:t>الحملة التطوعية الثالثة:توزيع سلة غذائية على النازحين والمهجرين في كاطون الرحمة.</a:t>
            </a:r>
            <a:endParaRPr lang="en-US" sz="2400" dirty="0">
              <a:solidFill>
                <a:srgbClr val="7030A0"/>
              </a:solidFill>
            </a:endParaRPr>
          </a:p>
          <a:p>
            <a:pPr marL="285750" indent="-285750" algn="justLow" rtl="1">
              <a:lnSpc>
                <a:spcPct val="200000"/>
              </a:lnSpc>
              <a:buFont typeface="Wingdings" pitchFamily="2" charset="2"/>
              <a:buChar char="ü"/>
            </a:pPr>
            <a:r>
              <a:rPr lang="ar-SA" sz="2400" dirty="0">
                <a:solidFill>
                  <a:srgbClr val="7030A0"/>
                </a:solidFill>
              </a:rPr>
              <a:t>الحملة التطوعية الرابعة: عمل فطور لطلبة الكلية في الدور المؤجرة في كاطون الرحمة.</a:t>
            </a:r>
            <a:endParaRPr lang="en-US" sz="2400" dirty="0">
              <a:solidFill>
                <a:srgbClr val="7030A0"/>
              </a:solidFill>
            </a:endParaRPr>
          </a:p>
          <a:p>
            <a:pPr marL="285750" indent="-285750" algn="justLow" rtl="1">
              <a:lnSpc>
                <a:spcPct val="200000"/>
              </a:lnSpc>
              <a:buFont typeface="Wingdings" pitchFamily="2" charset="2"/>
              <a:buChar char="ü"/>
            </a:pPr>
            <a:r>
              <a:rPr lang="ar-SA" sz="2400" dirty="0">
                <a:solidFill>
                  <a:srgbClr val="7030A0"/>
                </a:solidFill>
              </a:rPr>
              <a:t>الحملة التطوعية الخامسة: صيانة المقاعد الدراسية لمختبرات القدرة.</a:t>
            </a:r>
            <a:endParaRPr lang="en-US" sz="2400" dirty="0">
              <a:solidFill>
                <a:srgbClr val="7030A0"/>
              </a:solidFill>
            </a:endParaRPr>
          </a:p>
        </p:txBody>
      </p:sp>
    </p:spTree>
    <p:extLst>
      <p:ext uri="{BB962C8B-B14F-4D97-AF65-F5344CB8AC3E}">
        <p14:creationId xmlns="" xmlns:p14="http://schemas.microsoft.com/office/powerpoint/2010/main" val="3264386010"/>
      </p:ext>
    </p:extLst>
  </p:cSld>
  <p:clrMapOvr>
    <a:masterClrMapping/>
  </p:clrMapOvr>
  <mc:AlternateContent xmlns:mc="http://schemas.openxmlformats.org/markup-compatibility/2006">
    <mc:Choice xmlns="" xmlns:p14="http://schemas.microsoft.com/office/powerpoint/2010/main" Requires="p14">
      <p:transition spd="slow" p14:dur="1500">
        <p14:ripple dir="ru"/>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260648"/>
            <a:ext cx="8496944" cy="4524315"/>
          </a:xfrm>
          <a:prstGeom prst="rect">
            <a:avLst/>
          </a:prstGeom>
        </p:spPr>
        <p:txBody>
          <a:bodyPr wrap="square">
            <a:spAutoFit/>
          </a:bodyPr>
          <a:lstStyle/>
          <a:p>
            <a:pPr algn="ctr" rtl="1">
              <a:lnSpc>
                <a:spcPct val="200000"/>
              </a:lnSpc>
            </a:pPr>
            <a:r>
              <a:rPr lang="ar-SA" sz="2400" b="1" dirty="0">
                <a:solidFill>
                  <a:srgbClr val="FF0000"/>
                </a:solidFill>
                <a:cs typeface="+mj-cs"/>
              </a:rPr>
              <a:t>الحملات التطوعية لقسم هندسة الالكترونيك</a:t>
            </a:r>
            <a:endParaRPr lang="en-US" sz="2400" b="1" dirty="0">
              <a:solidFill>
                <a:srgbClr val="FF0000"/>
              </a:solidFill>
              <a:cs typeface="+mj-cs"/>
            </a:endParaRPr>
          </a:p>
          <a:p>
            <a:pPr marL="342900" indent="-342900" algn="justLow" rtl="1">
              <a:lnSpc>
                <a:spcPct val="200000"/>
              </a:lnSpc>
              <a:buFont typeface="Wingdings" pitchFamily="2" charset="2"/>
              <a:buChar char="ü"/>
            </a:pPr>
            <a:r>
              <a:rPr lang="ar-SA" sz="2400" dirty="0">
                <a:solidFill>
                  <a:srgbClr val="00B0F0"/>
                </a:solidFill>
                <a:cs typeface="+mj-cs"/>
              </a:rPr>
              <a:t>الحملة التطوعية الاولى: صيانة وتنظيف المختبرات.</a:t>
            </a:r>
            <a:endParaRPr lang="en-US" sz="2400" dirty="0">
              <a:solidFill>
                <a:srgbClr val="00B0F0"/>
              </a:solidFill>
              <a:cs typeface="+mj-cs"/>
            </a:endParaRPr>
          </a:p>
          <a:p>
            <a:pPr marL="342900" indent="-342900" algn="justLow" rtl="1">
              <a:lnSpc>
                <a:spcPct val="200000"/>
              </a:lnSpc>
              <a:buFont typeface="Wingdings" pitchFamily="2" charset="2"/>
              <a:buChar char="ü"/>
            </a:pPr>
            <a:r>
              <a:rPr lang="ar-SA" sz="2400" dirty="0">
                <a:solidFill>
                  <a:srgbClr val="00B0F0"/>
                </a:solidFill>
                <a:cs typeface="+mj-cs"/>
              </a:rPr>
              <a:t>الحملة التطوعية الثانية: زيارة دار الايتام للبراعم.</a:t>
            </a:r>
            <a:endParaRPr lang="en-US" sz="2400" dirty="0">
              <a:solidFill>
                <a:srgbClr val="00B0F0"/>
              </a:solidFill>
              <a:cs typeface="+mj-cs"/>
            </a:endParaRPr>
          </a:p>
          <a:p>
            <a:pPr marL="342900" indent="-342900" algn="justLow" rtl="1">
              <a:lnSpc>
                <a:spcPct val="200000"/>
              </a:lnSpc>
              <a:buFont typeface="Wingdings" pitchFamily="2" charset="2"/>
              <a:buChar char="ü"/>
            </a:pPr>
            <a:r>
              <a:rPr lang="ar-SA" sz="2400" dirty="0">
                <a:solidFill>
                  <a:srgbClr val="00B0F0"/>
                </a:solidFill>
                <a:cs typeface="+mj-cs"/>
              </a:rPr>
              <a:t>الحملة التطوعية الثالثة: تكريم عمال الخدمة والفلاحين.</a:t>
            </a:r>
            <a:endParaRPr lang="en-US" sz="2400" dirty="0">
              <a:solidFill>
                <a:srgbClr val="00B0F0"/>
              </a:solidFill>
              <a:cs typeface="+mj-cs"/>
            </a:endParaRPr>
          </a:p>
          <a:p>
            <a:pPr marL="342900" indent="-342900" algn="justLow" rtl="1">
              <a:lnSpc>
                <a:spcPct val="200000"/>
              </a:lnSpc>
              <a:buFont typeface="Wingdings" pitchFamily="2" charset="2"/>
              <a:buChar char="ü"/>
            </a:pPr>
            <a:r>
              <a:rPr lang="ar-SA" sz="2400" dirty="0">
                <a:solidFill>
                  <a:srgbClr val="00B0F0"/>
                </a:solidFill>
                <a:cs typeface="+mj-cs"/>
              </a:rPr>
              <a:t>الحملة التطوعية الرابعة:توزيع سلة غذائية على المهجرين والنازحين في الكاطون.</a:t>
            </a:r>
            <a:endParaRPr lang="en-US" sz="2400" dirty="0">
              <a:solidFill>
                <a:srgbClr val="00B0F0"/>
              </a:solidFill>
              <a:cs typeface="+mj-cs"/>
            </a:endParaRPr>
          </a:p>
          <a:p>
            <a:pPr marL="342900" indent="-342900" algn="justLow" rtl="1">
              <a:lnSpc>
                <a:spcPct val="200000"/>
              </a:lnSpc>
              <a:buFont typeface="Wingdings" pitchFamily="2" charset="2"/>
              <a:buChar char="ü"/>
            </a:pPr>
            <a:r>
              <a:rPr lang="ar-SA" sz="2400" dirty="0">
                <a:solidFill>
                  <a:srgbClr val="00B0F0"/>
                </a:solidFill>
                <a:cs typeface="+mj-cs"/>
              </a:rPr>
              <a:t>الحملة التطوعية الخامسة: استخدام القرطاسية للطلبة بكافة انواعها اثناء الامتحانات.</a:t>
            </a:r>
            <a:endParaRPr lang="en-US" sz="2400" dirty="0">
              <a:solidFill>
                <a:srgbClr val="00B0F0"/>
              </a:solidFill>
              <a:cs typeface="+mj-cs"/>
            </a:endParaRPr>
          </a:p>
        </p:txBody>
      </p:sp>
    </p:spTree>
    <p:extLst>
      <p:ext uri="{BB962C8B-B14F-4D97-AF65-F5344CB8AC3E}">
        <p14:creationId xmlns="" xmlns:p14="http://schemas.microsoft.com/office/powerpoint/2010/main" val="1873023810"/>
      </p:ext>
    </p:extLst>
  </p:cSld>
  <p:clrMapOvr>
    <a:masterClrMapping/>
  </p:clrMapOvr>
  <mc:AlternateContent xmlns:mc="http://schemas.openxmlformats.org/markup-compatibility/2006">
    <mc:Choice xmlns="" xmlns:p14="http://schemas.microsoft.com/office/powerpoint/2010/main" Requires="p14">
      <p:transition spd="slow" p14:dur="1500">
        <p14:ripple dir="ru"/>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260648"/>
            <a:ext cx="8424936" cy="4524315"/>
          </a:xfrm>
          <a:prstGeom prst="rect">
            <a:avLst/>
          </a:prstGeom>
        </p:spPr>
        <p:txBody>
          <a:bodyPr wrap="square">
            <a:spAutoFit/>
          </a:bodyPr>
          <a:lstStyle/>
          <a:p>
            <a:pPr algn="ctr" rtl="1">
              <a:lnSpc>
                <a:spcPct val="200000"/>
              </a:lnSpc>
            </a:pPr>
            <a:r>
              <a:rPr lang="ar-SA" sz="2400" b="1" dirty="0">
                <a:solidFill>
                  <a:srgbClr val="FF0000"/>
                </a:solidFill>
                <a:cs typeface="+mj-cs"/>
              </a:rPr>
              <a:t>الحملات التطوعية لقسم الهندسة الكيمياوية</a:t>
            </a:r>
            <a:endParaRPr lang="en-US" sz="2400" b="1" dirty="0">
              <a:solidFill>
                <a:srgbClr val="FF0000"/>
              </a:solidFill>
              <a:cs typeface="+mj-cs"/>
            </a:endParaRPr>
          </a:p>
          <a:p>
            <a:pPr marL="342900" indent="-342900" algn="justLow" rtl="1">
              <a:lnSpc>
                <a:spcPct val="200000"/>
              </a:lnSpc>
              <a:buFont typeface="Wingdings" pitchFamily="2" charset="2"/>
              <a:buChar char="ü"/>
            </a:pPr>
            <a:r>
              <a:rPr lang="ar-SA" sz="2400" dirty="0">
                <a:cs typeface="+mj-cs"/>
              </a:rPr>
              <a:t>الحملة التطوعية الاولى: تشجير الحديقة امام القسم بزراعتها ببعض الشتلات.</a:t>
            </a:r>
            <a:endParaRPr lang="en-US" sz="2400" dirty="0">
              <a:cs typeface="+mj-cs"/>
            </a:endParaRPr>
          </a:p>
          <a:p>
            <a:pPr marL="342900" indent="-342900" algn="justLow" rtl="1">
              <a:lnSpc>
                <a:spcPct val="200000"/>
              </a:lnSpc>
              <a:buFont typeface="Wingdings" pitchFamily="2" charset="2"/>
              <a:buChar char="ü"/>
            </a:pPr>
            <a:r>
              <a:rPr lang="ar-SA" sz="2400" dirty="0">
                <a:cs typeface="+mj-cs"/>
              </a:rPr>
              <a:t>الحملة التطوعية الثانية: طلاء مختبر الحاسبات في القسم.</a:t>
            </a:r>
            <a:endParaRPr lang="en-US" sz="2400" dirty="0">
              <a:cs typeface="+mj-cs"/>
            </a:endParaRPr>
          </a:p>
          <a:p>
            <a:pPr marL="342900" indent="-342900" algn="justLow" rtl="1">
              <a:lnSpc>
                <a:spcPct val="200000"/>
              </a:lnSpc>
              <a:buFont typeface="Wingdings" pitchFamily="2" charset="2"/>
              <a:buChar char="ü"/>
            </a:pPr>
            <a:r>
              <a:rPr lang="ar-SA" sz="2400" dirty="0">
                <a:cs typeface="+mj-cs"/>
              </a:rPr>
              <a:t>الحملة التطوعية الثالثة: صيانة المقاعد الدراسية الخاصة بالقسم بالاضافة الى تنظيف مختبرات القسم.</a:t>
            </a:r>
            <a:endParaRPr lang="en-US" sz="2400" dirty="0">
              <a:cs typeface="+mj-cs"/>
            </a:endParaRPr>
          </a:p>
          <a:p>
            <a:pPr marL="342900" indent="-342900" algn="justLow" rtl="1">
              <a:lnSpc>
                <a:spcPct val="200000"/>
              </a:lnSpc>
              <a:buFont typeface="Wingdings" pitchFamily="2" charset="2"/>
              <a:buChar char="ü"/>
            </a:pPr>
            <a:r>
              <a:rPr lang="ar-SA" sz="2400" dirty="0">
                <a:cs typeface="+mj-cs"/>
              </a:rPr>
              <a:t>الحملة التطوعية الرابعة: استخدام القرطاسية للطلبة بكافة انواعها اثناء الامتحانات.</a:t>
            </a:r>
            <a:endParaRPr lang="en-US" sz="2400" dirty="0">
              <a:cs typeface="+mj-cs"/>
            </a:endParaRPr>
          </a:p>
        </p:txBody>
      </p:sp>
    </p:spTree>
    <p:extLst>
      <p:ext uri="{BB962C8B-B14F-4D97-AF65-F5344CB8AC3E}">
        <p14:creationId xmlns="" xmlns:p14="http://schemas.microsoft.com/office/powerpoint/2010/main" val="4007593998"/>
      </p:ext>
    </p:extLst>
  </p:cSld>
  <p:clrMapOvr>
    <a:masterClrMapping/>
  </p:clrMapOvr>
  <mc:AlternateContent xmlns:mc="http://schemas.openxmlformats.org/markup-compatibility/2006">
    <mc:Choice xmlns="" xmlns:p14="http://schemas.microsoft.com/office/powerpoint/2010/main" Requires="p14">
      <p:transition spd="slow" p14:dur="1500">
        <p14:ripple dir="ru"/>
      </p:transition>
    </mc:Choice>
    <mc:Fallback>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1016874" y="5301208"/>
            <a:ext cx="6498071" cy="1107996"/>
          </a:xfrm>
          <a:prstGeom prst="rect">
            <a:avLst/>
          </a:prstGeom>
        </p:spPr>
        <p:txBody>
          <a:bodyPr wrap="square">
            <a:spAutoFit/>
          </a:bodyPr>
          <a:lstStyle/>
          <a:p>
            <a:pPr algn="ctr"/>
            <a:endParaRPr lang="en-US" sz="6600" b="1" dirty="0">
              <a:solidFill>
                <a:srgbClr val="FF0000"/>
              </a:solidFill>
              <a:latin typeface="Arabic Typesetting" panose="03020402040406030203" pitchFamily="66" charset="-78"/>
              <a:cs typeface="Arabic Typesetting" panose="03020402040406030203" pitchFamily="66" charset="-78"/>
            </a:endParaRPr>
          </a:p>
        </p:txBody>
      </p:sp>
      <p:pic>
        <p:nvPicPr>
          <p:cNvPr id="10242" name="Picture 2" descr="C:\Users\SAMER_MK\Desktop\137958258212.jpg"/>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0" y="0"/>
            <a:ext cx="9144000" cy="5013176"/>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551131438"/>
      </p:ext>
    </p:extLst>
  </p:cSld>
  <p:clrMapOvr>
    <a:masterClrMapping/>
  </p:clrMapOvr>
  <mc:AlternateContent xmlns:mc="http://schemas.openxmlformats.org/markup-compatibility/2006">
    <mc:Choice xmlns="" xmlns:p14="http://schemas.microsoft.com/office/powerpoint/2010/main" Requires="p14">
      <p:transition spd="slow" p14:dur="1500">
        <p14:ripple dir="ru"/>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5" y="-69831"/>
            <a:ext cx="8352927" cy="4146904"/>
          </a:xfrm>
          <a:prstGeom prst="rect">
            <a:avLst/>
          </a:prstGeom>
        </p:spPr>
        <p:txBody>
          <a:bodyPr wrap="square">
            <a:spAutoFit/>
          </a:bodyPr>
          <a:lstStyle/>
          <a:p>
            <a:pPr algn="justLow" rtl="1">
              <a:lnSpc>
                <a:spcPct val="150000"/>
              </a:lnSpc>
            </a:pPr>
            <a:r>
              <a:rPr lang="ar-SA" sz="2400" b="1" dirty="0">
                <a:solidFill>
                  <a:srgbClr val="FF0000"/>
                </a:solidFill>
                <a:cs typeface="+mj-cs"/>
              </a:rPr>
              <a:t>المقدمة</a:t>
            </a:r>
            <a:endParaRPr lang="en-US" sz="2000" dirty="0">
              <a:solidFill>
                <a:srgbClr val="FF0000"/>
              </a:solidFill>
              <a:cs typeface="+mj-cs"/>
            </a:endParaRPr>
          </a:p>
          <a:p>
            <a:pPr algn="justLow" rtl="1">
              <a:lnSpc>
                <a:spcPct val="150000"/>
              </a:lnSpc>
            </a:pPr>
            <a:r>
              <a:rPr lang="ar-SA" sz="2200" dirty="0">
                <a:cs typeface="+mj-cs"/>
              </a:rPr>
              <a:t>يُعدّ العمل التطوعي وحجم الانخراط فيه رمزاً من رموز تقدم الأُمم وازدهارها، فالأّمة كلما ازدادت في التقدم والرقيّ ازداد بالتالي انخراط مواطنيها في أعمال التطوّع والأنشطة الخيرية والتطوعية. كما يُعدّ مطلبا من متطلبات الحياة العصرية التي تأتي بالتنمية والتطوير السريع في كل المجالات وعلى مختلف القطاعات. يُمثّل العمل التطوعي، بمنهجه الاجتماعي والإنساني، سلوكاً حضارياً ترقَى به المجتمعات، كما يمثّل رمزاً للتكاتف والتعاون بين أفراد المجتمع ضمن مختلف مؤسساته، حيث ارتبط العمل التطوعي ارتباطاً وثيقاً بكل معاني الخير والعمل الصالح لدى كل المجتمعات البشرية منذ القدم، وذلك باعتباره ممارسة إنسانية إيجابية نافعة</a:t>
            </a:r>
            <a:r>
              <a:rPr lang="en-US" sz="2200" dirty="0">
                <a:cs typeface="+mj-cs"/>
              </a:rPr>
              <a:t>.</a:t>
            </a:r>
          </a:p>
        </p:txBody>
      </p:sp>
      <p:pic>
        <p:nvPicPr>
          <p:cNvPr id="5" name="صورة 1"/>
          <p:cNvPicPr/>
          <p:nvPr/>
        </p:nvPicPr>
        <p:blipFill>
          <a:blip r:embed="rId2"/>
          <a:srcRect/>
          <a:stretch>
            <a:fillRect/>
          </a:stretch>
        </p:blipFill>
        <p:spPr bwMode="auto">
          <a:xfrm>
            <a:off x="539552" y="4077073"/>
            <a:ext cx="8208911" cy="2693534"/>
          </a:xfrm>
          <a:prstGeom prst="rect">
            <a:avLst/>
          </a:prstGeom>
          <a:noFill/>
          <a:ln w="9525">
            <a:noFill/>
            <a:miter lim="800000"/>
            <a:headEnd/>
            <a:tailEnd/>
          </a:ln>
        </p:spPr>
      </p:pic>
    </p:spTree>
    <p:extLst>
      <p:ext uri="{BB962C8B-B14F-4D97-AF65-F5344CB8AC3E}">
        <p14:creationId xmlns="" xmlns:p14="http://schemas.microsoft.com/office/powerpoint/2010/main" val="3634736581"/>
      </p:ext>
    </p:extLst>
  </p:cSld>
  <p:clrMapOvr>
    <a:masterClrMapping/>
  </p:clrMapOvr>
  <mc:AlternateContent xmlns:mc="http://schemas.openxmlformats.org/markup-compatibility/2006">
    <mc:Choice xmlns="" xmlns:p14="http://schemas.microsoft.com/office/powerpoint/2010/main" Requires="p14">
      <p:transition spd="slow" p14:dur="1500">
        <p14:ripple dir="ru"/>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188640"/>
            <a:ext cx="8352928" cy="6219460"/>
          </a:xfrm>
          <a:prstGeom prst="rect">
            <a:avLst/>
          </a:prstGeom>
        </p:spPr>
        <p:txBody>
          <a:bodyPr wrap="square">
            <a:spAutoFit/>
          </a:bodyPr>
          <a:lstStyle/>
          <a:p>
            <a:pPr algn="justLow" rtl="1" fontAlgn="base">
              <a:lnSpc>
                <a:spcPct val="150000"/>
              </a:lnSpc>
            </a:pPr>
            <a:r>
              <a:rPr lang="ar-SA" sz="2800" b="1" dirty="0">
                <a:solidFill>
                  <a:srgbClr val="FF0000"/>
                </a:solidFill>
                <a:cs typeface="+mj-cs"/>
              </a:rPr>
              <a:t>يعرف التطوع</a:t>
            </a:r>
            <a:endParaRPr lang="en-US" sz="2800" b="1" dirty="0">
              <a:solidFill>
                <a:srgbClr val="FF0000"/>
              </a:solidFill>
              <a:cs typeface="+mj-cs"/>
            </a:endParaRPr>
          </a:p>
          <a:p>
            <a:pPr algn="justLow" rtl="1" fontAlgn="base">
              <a:lnSpc>
                <a:spcPct val="150000"/>
              </a:lnSpc>
            </a:pPr>
            <a:r>
              <a:rPr lang="ar-SA" sz="2400" b="1" dirty="0">
                <a:cs typeface="+mj-cs"/>
              </a:rPr>
              <a:t>1.</a:t>
            </a:r>
            <a:r>
              <a:rPr lang="ar-SA" sz="2400" dirty="0">
                <a:cs typeface="+mj-cs"/>
              </a:rPr>
              <a:t> بأنه "الجهد الذي يبذله أي إنسان بلا مقابل لمجتمعه بدافع منه للإسهام في تحمل مسئولية المؤسسة التي تعمل على تقديم الرعاية الاجتماعية" (اللحياني، 1984: 29)، كما يعرفه العلي (1416هـ: 760): بأنه "بذل مالي أو عيني أو بدني أو فكري يقدمه المسلم عن رضا وقناعة، بدافع من دينه، بدون مقابل بقصد الإسهام في مصالح معتبرة شرعاً، يحتاج إليها قطاع من المسلمين.</a:t>
            </a:r>
            <a:r>
              <a:rPr lang="en-US" sz="2400" dirty="0">
                <a:cs typeface="+mj-cs"/>
              </a:rPr>
              <a:t>".</a:t>
            </a:r>
          </a:p>
          <a:p>
            <a:pPr algn="justLow" rtl="1" fontAlgn="base">
              <a:lnSpc>
                <a:spcPct val="150000"/>
              </a:lnSpc>
            </a:pPr>
            <a:r>
              <a:rPr lang="ar-SA" sz="2400" b="1" dirty="0">
                <a:cs typeface="+mj-cs"/>
              </a:rPr>
              <a:t>2.</a:t>
            </a:r>
            <a:r>
              <a:rPr lang="ar-SA" sz="2400" dirty="0">
                <a:cs typeface="+mj-cs"/>
              </a:rPr>
              <a:t>خدمة إنسانية وطنية تهدف إلى حماية الوطن وأهله من أي خطر. وفي بعض الدول كسويسرا مثلاً يعتبر التطوع إلزامياً للذين لا تنطبق عليهم شروط الخدمة العسكرية ممن هم في سن 20-60 سنة</a:t>
            </a:r>
            <a:r>
              <a:rPr lang="ar-IQ" sz="2400" dirty="0">
                <a:cs typeface="+mj-cs"/>
              </a:rPr>
              <a:t>.</a:t>
            </a:r>
            <a:endParaRPr lang="en-US" sz="2400" dirty="0">
              <a:cs typeface="+mj-cs"/>
            </a:endParaRPr>
          </a:p>
          <a:p>
            <a:pPr algn="justLow" rtl="1" fontAlgn="base">
              <a:lnSpc>
                <a:spcPct val="150000"/>
              </a:lnSpc>
            </a:pPr>
            <a:r>
              <a:rPr lang="ar-SA" sz="2400" b="1" dirty="0">
                <a:cs typeface="+mj-cs"/>
              </a:rPr>
              <a:t>3.</a:t>
            </a:r>
            <a:r>
              <a:rPr lang="ar-SA" sz="2400" dirty="0">
                <a:cs typeface="+mj-cs"/>
              </a:rPr>
              <a:t>الشخص الذي يسخر نفسه عن طواعية ودون إكراه أو ضغوط خارجية لمساعدة ومؤازرة الآخرين بقصد القيام بعمل يتطلب الجهد وتعدد القوى في اتجاه واحد</a:t>
            </a:r>
            <a:r>
              <a:rPr lang="ar-IQ" sz="2400" dirty="0">
                <a:cs typeface="+mj-cs"/>
              </a:rPr>
              <a:t>.</a:t>
            </a:r>
            <a:endParaRPr lang="en-US" sz="2400" dirty="0">
              <a:cs typeface="+mj-cs"/>
            </a:endParaRPr>
          </a:p>
        </p:txBody>
      </p:sp>
    </p:spTree>
    <p:extLst>
      <p:ext uri="{BB962C8B-B14F-4D97-AF65-F5344CB8AC3E}">
        <p14:creationId xmlns="" xmlns:p14="http://schemas.microsoft.com/office/powerpoint/2010/main" val="2111433108"/>
      </p:ext>
    </p:extLst>
  </p:cSld>
  <p:clrMapOvr>
    <a:masterClrMapping/>
  </p:clrMapOvr>
  <mc:AlternateContent xmlns:mc="http://schemas.openxmlformats.org/markup-compatibility/2006">
    <mc:Choice xmlns="" xmlns:p14="http://schemas.microsoft.com/office/powerpoint/2010/main" Requires="p14">
      <p:transition spd="slow" p14:dur="1500">
        <p14:ripple dir="ru"/>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19872" y="260648"/>
            <a:ext cx="2569934" cy="523220"/>
          </a:xfrm>
          <a:prstGeom prst="rect">
            <a:avLst/>
          </a:prstGeom>
        </p:spPr>
        <p:txBody>
          <a:bodyPr wrap="none">
            <a:spAutoFit/>
          </a:bodyPr>
          <a:lstStyle/>
          <a:p>
            <a:r>
              <a:rPr lang="ar-SA" sz="2800" b="1" dirty="0">
                <a:solidFill>
                  <a:srgbClr val="FF0000"/>
                </a:solidFill>
              </a:rPr>
              <a:t>فوائد العمل التطوعي</a:t>
            </a:r>
            <a:endParaRPr lang="en-US" sz="2800" dirty="0">
              <a:solidFill>
                <a:srgbClr val="FF0000"/>
              </a:solidFill>
            </a:endParaRPr>
          </a:p>
        </p:txBody>
      </p:sp>
      <p:pic>
        <p:nvPicPr>
          <p:cNvPr id="5" name="صورة 4"/>
          <p:cNvPicPr/>
          <p:nvPr/>
        </p:nvPicPr>
        <p:blipFill>
          <a:blip r:embed="rId2"/>
          <a:srcRect/>
          <a:stretch>
            <a:fillRect/>
          </a:stretch>
        </p:blipFill>
        <p:spPr bwMode="auto">
          <a:xfrm>
            <a:off x="539552" y="783868"/>
            <a:ext cx="8208912" cy="5525452"/>
          </a:xfrm>
          <a:prstGeom prst="rect">
            <a:avLst/>
          </a:prstGeom>
          <a:noFill/>
          <a:ln w="9525">
            <a:noFill/>
            <a:miter lim="800000"/>
            <a:headEnd/>
            <a:tailEnd/>
          </a:ln>
        </p:spPr>
      </p:pic>
    </p:spTree>
    <p:extLst>
      <p:ext uri="{BB962C8B-B14F-4D97-AF65-F5344CB8AC3E}">
        <p14:creationId xmlns="" xmlns:p14="http://schemas.microsoft.com/office/powerpoint/2010/main" val="1141414723"/>
      </p:ext>
    </p:extLst>
  </p:cSld>
  <p:clrMapOvr>
    <a:masterClrMapping/>
  </p:clrMapOvr>
  <mc:AlternateContent xmlns:mc="http://schemas.openxmlformats.org/markup-compatibility/2006">
    <mc:Choice xmlns="" xmlns:p14="http://schemas.microsoft.com/office/powerpoint/2010/main" Requires="p14">
      <p:transition spd="slow" p14:dur="1500">
        <p14:ripple dir="ru"/>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49780" y="36240"/>
            <a:ext cx="8280920" cy="2715743"/>
          </a:xfrm>
          <a:prstGeom prst="rect">
            <a:avLst/>
          </a:prstGeom>
        </p:spPr>
        <p:txBody>
          <a:bodyPr wrap="square">
            <a:spAutoFit/>
          </a:bodyPr>
          <a:lstStyle/>
          <a:p>
            <a:pPr algn="ctr" rtl="1">
              <a:lnSpc>
                <a:spcPct val="150000"/>
              </a:lnSpc>
            </a:pPr>
            <a:r>
              <a:rPr lang="ar-SA" sz="2400" b="1" dirty="0">
                <a:solidFill>
                  <a:srgbClr val="FF0000"/>
                </a:solidFill>
                <a:cs typeface="+mj-cs"/>
              </a:rPr>
              <a:t>تطوير المهارات والتعرف على مهارات جديدة</a:t>
            </a:r>
            <a:endParaRPr lang="en-US" sz="2400" b="1" dirty="0">
              <a:solidFill>
                <a:srgbClr val="FF0000"/>
              </a:solidFill>
              <a:cs typeface="+mj-cs"/>
            </a:endParaRPr>
          </a:p>
          <a:p>
            <a:pPr algn="justLow" rtl="1">
              <a:lnSpc>
                <a:spcPct val="150000"/>
              </a:lnSpc>
            </a:pPr>
            <a:r>
              <a:rPr lang="ar-SA" sz="2200" dirty="0">
                <a:cs typeface="+mj-cs"/>
              </a:rPr>
              <a:t>يُنمي العمل التطوعي عند المتطوع مهارات جديدة، ويبرز مهارات كانت موجودة لديه أصلاً، حيث يبدأ المتطوع بممارسة نشاطات ومهارات يعرفها جيداً، ثم ينتهي الأمر به لممارسة مهارات لم يفكر يوماً ما بأنه قادر على ممارستها، مما يزيد الشغف لتعلم مهارات جديدة، وتوسيع الأنشطة التطوعية القائمة وتطويرها</a:t>
            </a:r>
            <a:r>
              <a:rPr lang="en-US" sz="2200" dirty="0">
                <a:cs typeface="+mj-cs"/>
              </a:rPr>
              <a:t>.</a:t>
            </a:r>
          </a:p>
        </p:txBody>
      </p:sp>
      <p:sp>
        <p:nvSpPr>
          <p:cNvPr id="5" name="Rectangle 4"/>
          <p:cNvSpPr/>
          <p:nvPr/>
        </p:nvSpPr>
        <p:spPr>
          <a:xfrm>
            <a:off x="549780" y="2751983"/>
            <a:ext cx="8280920" cy="3961854"/>
          </a:xfrm>
          <a:prstGeom prst="rect">
            <a:avLst/>
          </a:prstGeom>
        </p:spPr>
        <p:txBody>
          <a:bodyPr wrap="square">
            <a:spAutoFit/>
          </a:bodyPr>
          <a:lstStyle/>
          <a:p>
            <a:pPr algn="ctr" rtl="1"/>
            <a:r>
              <a:rPr lang="ar-SA" sz="2400" b="1" dirty="0">
                <a:solidFill>
                  <a:srgbClr val="FF0000"/>
                </a:solidFill>
              </a:rPr>
              <a:t>كسب الخبرة المهنية</a:t>
            </a:r>
            <a:endParaRPr lang="en-US" sz="2400" dirty="0">
              <a:solidFill>
                <a:srgbClr val="FF0000"/>
              </a:solidFill>
            </a:endParaRPr>
          </a:p>
          <a:p>
            <a:pPr algn="justLow" rtl="1">
              <a:lnSpc>
                <a:spcPct val="150000"/>
              </a:lnSpc>
            </a:pPr>
            <a:r>
              <a:rPr lang="ar-SA" sz="2200" dirty="0"/>
              <a:t>يساعد العمل التطوعي على تطوير الخبرات المهنية، ويخرجها من حيّز الروتين المهني إلى فضاء الإبداع الخلاق، فبحسب موقع وفقًا لموقع</a:t>
            </a:r>
            <a:r>
              <a:rPr lang="en-US" sz="2200" dirty="0"/>
              <a:t> Reed.co.uk </a:t>
            </a:r>
            <a:r>
              <a:rPr lang="ar-SA" sz="2200" dirty="0"/>
              <a:t>الإلكتروني فإنّ التطوع يساعد على إدارة الوقت، والتخطيط الاستراتيجي، وإدارة الجماعة، والتواصل البناء، وتنمية الحس الإنساني، والعمل الجماعي والمبادرة الذاتية وغيرها، وهذا كله يعزز من الخبرة، ويؤهل المتطوع لفرص أكبر للحصول على وظيفة. لقد أظهر استطلاع أجرته منظمة تايم بانك في المملكة المتحدة أن 73 ٪ من أرباب العمل يفضلون توظيف مرشح ذو خبرة تطوعية على مرشح آخر لا يملكها</a:t>
            </a:r>
            <a:r>
              <a:rPr lang="en-US" sz="2200" dirty="0"/>
              <a:t>.</a:t>
            </a:r>
          </a:p>
        </p:txBody>
      </p:sp>
    </p:spTree>
    <p:extLst>
      <p:ext uri="{BB962C8B-B14F-4D97-AF65-F5344CB8AC3E}">
        <p14:creationId xmlns="" xmlns:p14="http://schemas.microsoft.com/office/powerpoint/2010/main" val="1527361862"/>
      </p:ext>
    </p:extLst>
  </p:cSld>
  <p:clrMapOvr>
    <a:masterClrMapping/>
  </p:clrMapOvr>
  <mc:AlternateContent xmlns:mc="http://schemas.openxmlformats.org/markup-compatibility/2006">
    <mc:Choice xmlns="" xmlns:p14="http://schemas.microsoft.com/office/powerpoint/2010/main" Requires="p14">
      <p:transition spd="slow" p14:dur="1500">
        <p14:ripple dir="ru"/>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4595" y="838410"/>
            <a:ext cx="8424936" cy="5412636"/>
          </a:xfrm>
          <a:prstGeom prst="rect">
            <a:avLst/>
          </a:prstGeom>
        </p:spPr>
        <p:txBody>
          <a:bodyPr wrap="square">
            <a:spAutoFit/>
          </a:bodyPr>
          <a:lstStyle/>
          <a:p>
            <a:pPr algn="just" rtl="1">
              <a:lnSpc>
                <a:spcPct val="200000"/>
              </a:lnSpc>
            </a:pPr>
            <a:r>
              <a:rPr lang="ar-SA" sz="2200" dirty="0" smtClean="0">
                <a:cs typeface="+mj-cs"/>
              </a:rPr>
              <a:t>تشير </a:t>
            </a:r>
            <a:r>
              <a:rPr lang="ar-SA" sz="2200" dirty="0">
                <a:cs typeface="+mj-cs"/>
              </a:rPr>
              <a:t>العديد من الأبحاث إلى أنّ الانخراط في العمل التطوعي يوفر فوائد صحية ومزايا اجتماعية للفرد، إذ أظهر التقرير الذي قدمته شركة</a:t>
            </a:r>
            <a:r>
              <a:rPr lang="en-US" sz="2200" dirty="0">
                <a:cs typeface="+mj-cs"/>
              </a:rPr>
              <a:t> CNCS </a:t>
            </a:r>
            <a:r>
              <a:rPr lang="ar-SA" sz="2200" dirty="0">
                <a:cs typeface="+mj-cs"/>
              </a:rPr>
              <a:t>بعنوان "الفوائد الصحية للعمل التطوعي: مراجعة الأبحاث الحديثة" وجود علاقة قوية بين ممارسة العمل التطوعي وتعزيز الصحة، فالأشخاص الذين ينخرطون بأعمال تطوعية بشكل دائم لديهم قدرات وظيفية أكبر، ومعدل وفيات أقل، ومعدل الإصابة بالاكتئاب أقل ممن لا يمارسون تلك النشاطات، كما أكدت المقارنات التي أجريت على المتطوعين من فئات عمرية مختلفة، أن المتطوعين الأكبر سناً لديهم احتمالية أكثر للتمتع بالفوائد النفسية للتطوع، لأن الأخير يشعرهم بأهمية الهدف الذي يقومون به، ويعزز نشاطهم البدني والاجتماعي عندما تتغير أدوارهم </a:t>
            </a:r>
            <a:r>
              <a:rPr lang="ar-SA" sz="2200" dirty="0" smtClean="0">
                <a:cs typeface="+mj-cs"/>
              </a:rPr>
              <a:t>الاجتماعية</a:t>
            </a:r>
            <a:r>
              <a:rPr lang="ar-IQ" sz="2200" dirty="0" smtClean="0">
                <a:cs typeface="+mj-cs"/>
              </a:rPr>
              <a:t>.</a:t>
            </a:r>
            <a:endParaRPr lang="en-US" sz="2200" dirty="0">
              <a:cs typeface="+mj-cs"/>
            </a:endParaRPr>
          </a:p>
        </p:txBody>
      </p:sp>
      <p:sp>
        <p:nvSpPr>
          <p:cNvPr id="5" name="TextBox 4"/>
          <p:cNvSpPr txBox="1"/>
          <p:nvPr/>
        </p:nvSpPr>
        <p:spPr>
          <a:xfrm>
            <a:off x="3275856" y="332656"/>
            <a:ext cx="2592288" cy="461665"/>
          </a:xfrm>
          <a:prstGeom prst="rect">
            <a:avLst/>
          </a:prstGeom>
          <a:noFill/>
        </p:spPr>
        <p:txBody>
          <a:bodyPr wrap="square" rtlCol="0">
            <a:spAutoFit/>
          </a:bodyPr>
          <a:lstStyle/>
          <a:p>
            <a:pPr algn="ctr"/>
            <a:r>
              <a:rPr lang="ar-SA" sz="2400" b="1" dirty="0">
                <a:solidFill>
                  <a:srgbClr val="FF0000"/>
                </a:solidFill>
                <a:cs typeface="+mj-cs"/>
              </a:rPr>
              <a:t>تعزيز الصحة</a:t>
            </a:r>
            <a:endParaRPr lang="en-US" sz="2400" dirty="0">
              <a:cs typeface="+mj-cs"/>
            </a:endParaRPr>
          </a:p>
        </p:txBody>
      </p:sp>
    </p:spTree>
    <p:extLst>
      <p:ext uri="{BB962C8B-B14F-4D97-AF65-F5344CB8AC3E}">
        <p14:creationId xmlns="" xmlns:p14="http://schemas.microsoft.com/office/powerpoint/2010/main" val="3797993035"/>
      </p:ext>
    </p:extLst>
  </p:cSld>
  <p:clrMapOvr>
    <a:masterClrMapping/>
  </p:clrMapOvr>
  <mc:AlternateContent xmlns:mc="http://schemas.openxmlformats.org/markup-compatibility/2006">
    <mc:Choice xmlns="" xmlns:p14="http://schemas.microsoft.com/office/powerpoint/2010/main" Requires="p14">
      <p:transition spd="slow" p14:dur="1500">
        <p14:ripple dir="ru"/>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577489"/>
            <a:ext cx="8280920" cy="5170646"/>
          </a:xfrm>
          <a:prstGeom prst="rect">
            <a:avLst/>
          </a:prstGeom>
        </p:spPr>
        <p:txBody>
          <a:bodyPr wrap="square">
            <a:spAutoFit/>
          </a:bodyPr>
          <a:lstStyle/>
          <a:p>
            <a:pPr algn="justLow" rtl="1">
              <a:lnSpc>
                <a:spcPct val="150000"/>
              </a:lnSpc>
            </a:pPr>
            <a:r>
              <a:rPr lang="ar-SA" sz="2200" dirty="0">
                <a:cs typeface="+mj-cs"/>
              </a:rPr>
              <a:t>يعزز العمل التطوعي الشعور بالوقت لدى المتطوع، فبحسب مقالة نشرت في مجلة هارفارد بيزنس ريفيو، يقدم الباحث كاسي موغيلنر شرحاً يؤكد فيه أن المتطوعين يشعرون بوجود مزيداً من الوقت لديهم للعطاء، وتقديم أفضل ما لديهم لمساعدة الآخرين، وهذه النتيجة تشبه تلك النتائج التي توصل إليها الأشخاص الذين يتبرعون للجمعيات الخيرية، إذ يشعرون بأنهم صاروا أكثر ثراءً، يقول موغلينر: "تظهر النتائج أن إعطاء الوقت للآخرين يمكن أن يجعل الفرد أكثر ثراءً في الوقت والمال، وأكثر حرية.</a:t>
            </a:r>
            <a:endParaRPr lang="en-US" sz="2200" dirty="0">
              <a:cs typeface="+mj-cs"/>
            </a:endParaRPr>
          </a:p>
          <a:p>
            <a:pPr algn="justLow" rtl="1">
              <a:lnSpc>
                <a:spcPct val="150000"/>
              </a:lnSpc>
            </a:pPr>
            <a:r>
              <a:rPr lang="ar-SA" sz="2200" dirty="0">
                <a:cs typeface="+mj-cs"/>
              </a:rPr>
              <a:t>يتطوع الأشخاص لأسباب عدة تختلف من شخص للآخر، فالبعض يكونوا متحمسين لدعم قضية ما أو للانخراط في المجتمع، أو لمساعدة المجموعات والأفراد الذين هم بحاجة فعلياً لذلك، ومعظم الأشخاص يتطوعون ليس لأي فائدة شخصية بل ليحدثوا تأثيراً إيجابياً على ما حولهم، لكن هنالك الكثير التي يستفيدها الشخص من تجربة </a:t>
            </a:r>
            <a:r>
              <a:rPr lang="ar-SA" sz="2200" dirty="0" smtClean="0">
                <a:cs typeface="+mj-cs"/>
              </a:rPr>
              <a:t>التطوع</a:t>
            </a:r>
            <a:r>
              <a:rPr lang="ar-IQ" sz="2200" dirty="0">
                <a:cs typeface="+mj-cs"/>
              </a:rPr>
              <a:t>.</a:t>
            </a:r>
            <a:r>
              <a:rPr lang="ar-SA" sz="2200" dirty="0" smtClean="0">
                <a:cs typeface="+mj-cs"/>
              </a:rPr>
              <a:t> </a:t>
            </a:r>
            <a:endParaRPr lang="en-US" sz="2200" dirty="0">
              <a:cs typeface="+mj-cs"/>
            </a:endParaRPr>
          </a:p>
        </p:txBody>
      </p:sp>
      <p:sp>
        <p:nvSpPr>
          <p:cNvPr id="5" name="Rectangle 4"/>
          <p:cNvSpPr/>
          <p:nvPr/>
        </p:nvSpPr>
        <p:spPr>
          <a:xfrm>
            <a:off x="3563887" y="115824"/>
            <a:ext cx="2270173" cy="461665"/>
          </a:xfrm>
          <a:prstGeom prst="rect">
            <a:avLst/>
          </a:prstGeom>
        </p:spPr>
        <p:txBody>
          <a:bodyPr wrap="none">
            <a:spAutoFit/>
          </a:bodyPr>
          <a:lstStyle/>
          <a:p>
            <a:r>
              <a:rPr lang="ar-SA" sz="2400" b="1" dirty="0">
                <a:solidFill>
                  <a:srgbClr val="FF0000"/>
                </a:solidFill>
                <a:cs typeface="+mj-cs"/>
              </a:rPr>
              <a:t>تعزيز الشعور بالوقت</a:t>
            </a:r>
            <a:endParaRPr lang="en-US" sz="2400" dirty="0">
              <a:solidFill>
                <a:srgbClr val="FF0000"/>
              </a:solidFill>
              <a:cs typeface="+mj-cs"/>
            </a:endParaRPr>
          </a:p>
        </p:txBody>
      </p:sp>
    </p:spTree>
    <p:extLst>
      <p:ext uri="{BB962C8B-B14F-4D97-AF65-F5344CB8AC3E}">
        <p14:creationId xmlns="" xmlns:p14="http://schemas.microsoft.com/office/powerpoint/2010/main" val="3187839285"/>
      </p:ext>
    </p:extLst>
  </p:cSld>
  <p:clrMapOvr>
    <a:masterClrMapping/>
  </p:clrMapOvr>
  <mc:AlternateContent xmlns:mc="http://schemas.openxmlformats.org/markup-compatibility/2006">
    <mc:Choice xmlns="" xmlns:p14="http://schemas.microsoft.com/office/powerpoint/2010/main" Requires="p14">
      <p:transition spd="slow" p14:dur="1500">
        <p14:ripple dir="ru"/>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520" y="332656"/>
            <a:ext cx="8424936" cy="5170646"/>
          </a:xfrm>
          <a:prstGeom prst="rect">
            <a:avLst/>
          </a:prstGeom>
        </p:spPr>
        <p:txBody>
          <a:bodyPr wrap="square">
            <a:spAutoFit/>
          </a:bodyPr>
          <a:lstStyle/>
          <a:p>
            <a:pPr algn="justLow" rtl="1">
              <a:lnSpc>
                <a:spcPct val="150000"/>
              </a:lnSpc>
            </a:pPr>
            <a:r>
              <a:rPr lang="ar-SA" sz="2200" dirty="0"/>
              <a:t>مثل:[٢] بناء المجتمع وتحسين العلاقات الاجتماعية: ويكون ذلك من خلال تحسين شبكة العلاقات الاجتماعية للمتطوع مع الآخرين أثناء قيامه بالأعمال التطوعية المختلفة. الابتعاد عن الوحدة: تعد الوحدة والعزلة واحدة من أخطر الأوبئة في العالم، لكن التطوع يحد من هذه المشكلة من خلال جعل الجميع ينخرطون في القيام بالأعمال المختلفة. </a:t>
            </a:r>
            <a:endParaRPr lang="en-US" sz="2200" dirty="0"/>
          </a:p>
          <a:p>
            <a:pPr algn="justLow" rtl="1">
              <a:lnSpc>
                <a:spcPct val="150000"/>
              </a:lnSpc>
            </a:pPr>
            <a:r>
              <a:rPr lang="ar-SA" sz="2200" dirty="0" smtClean="0">
                <a:cs typeface="+mj-cs"/>
              </a:rPr>
              <a:t>تكوين </a:t>
            </a:r>
            <a:r>
              <a:rPr lang="ar-SA" sz="2200" dirty="0">
                <a:cs typeface="+mj-cs"/>
              </a:rPr>
              <a:t>الصداقات: ينمي التطوع الروابط بين الأشخاص ويتيح للفرد الفرصة للالتقاء بأشخاص جدد وتكوين الصداقات معهم أو توثيق علاقته بزملاء العمل أو حتى بأفراد أسرته. الصحة العقلية والسعادة لدى المتطوعين: يدرك الجميع أن تقديم المساعدة للآخرين دون أي مقابل يجعل الشخص أكثر سعادة، وهذه المشاعر تمنع أو تخفف الكثير من الآلام أو الصراعات الداخلية للشخص، حيث تشير الدراسات إلى أن للعمل التطوعي فوائد جمّة منها تحسين الصحة العقلية للشخص</a:t>
            </a:r>
            <a:r>
              <a:rPr lang="en-US" sz="2200" dirty="0" smtClean="0">
                <a:cs typeface="+mj-cs"/>
              </a:rPr>
              <a:t>.</a:t>
            </a:r>
            <a:endParaRPr lang="en-US" sz="2200" dirty="0">
              <a:cs typeface="+mj-cs"/>
            </a:endParaRPr>
          </a:p>
        </p:txBody>
      </p:sp>
    </p:spTree>
    <p:extLst>
      <p:ext uri="{BB962C8B-B14F-4D97-AF65-F5344CB8AC3E}">
        <p14:creationId xmlns="" xmlns:p14="http://schemas.microsoft.com/office/powerpoint/2010/main" val="1863963128"/>
      </p:ext>
    </p:extLst>
  </p:cSld>
  <p:clrMapOvr>
    <a:masterClrMapping/>
  </p:clrMapOvr>
  <mc:AlternateContent xmlns:mc="http://schemas.openxmlformats.org/markup-compatibility/2006">
    <mc:Choice xmlns="" xmlns:p14="http://schemas.microsoft.com/office/powerpoint/2010/main" Requires="p14">
      <p:transition spd="slow" p14:dur="1500">
        <p14:ripple dir="ru"/>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520" y="188640"/>
            <a:ext cx="8568952" cy="6740307"/>
          </a:xfrm>
          <a:prstGeom prst="rect">
            <a:avLst/>
          </a:prstGeom>
        </p:spPr>
        <p:txBody>
          <a:bodyPr wrap="square">
            <a:spAutoFit/>
          </a:bodyPr>
          <a:lstStyle/>
          <a:p>
            <a:pPr lvl="0" algn="ctr" rtl="1">
              <a:lnSpc>
                <a:spcPct val="200000"/>
              </a:lnSpc>
            </a:pPr>
            <a:r>
              <a:rPr lang="ar-SA" sz="2400" b="1" dirty="0">
                <a:solidFill>
                  <a:srgbClr val="FF0000"/>
                </a:solidFill>
                <a:cs typeface="+mj-cs"/>
              </a:rPr>
              <a:t>تفعيل مفهوم العمل التطوعي لدى فئات الشباب</a:t>
            </a:r>
            <a:r>
              <a:rPr lang="en-US" sz="2400" b="1" dirty="0">
                <a:solidFill>
                  <a:srgbClr val="FF0000"/>
                </a:solidFill>
                <a:cs typeface="+mj-cs"/>
              </a:rPr>
              <a:t> .</a:t>
            </a:r>
          </a:p>
          <a:p>
            <a:pPr marL="457200" lvl="0" indent="-457200" algn="justLow" rtl="1">
              <a:lnSpc>
                <a:spcPct val="200000"/>
              </a:lnSpc>
              <a:buFont typeface="Wingdings" pitchFamily="2" charset="2"/>
              <a:buChar char="v"/>
            </a:pPr>
            <a:r>
              <a:rPr lang="ar-SA" sz="2400" dirty="0">
                <a:cs typeface="+mj-cs"/>
              </a:rPr>
              <a:t>بناء أواصر التعاون بين المتطوعين الشباب والجمعيات والمؤسسات الأهلية العاملة في مجالات البيئة والعمل التطوعي</a:t>
            </a:r>
            <a:r>
              <a:rPr lang="en-US" sz="2400" dirty="0">
                <a:cs typeface="+mj-cs"/>
              </a:rPr>
              <a:t>.</a:t>
            </a:r>
          </a:p>
          <a:p>
            <a:pPr marL="457200" lvl="0" indent="-457200" algn="justLow" rtl="1">
              <a:lnSpc>
                <a:spcPct val="200000"/>
              </a:lnSpc>
              <a:buFont typeface="Wingdings" pitchFamily="2" charset="2"/>
              <a:buChar char="v"/>
            </a:pPr>
            <a:r>
              <a:rPr lang="ar-SA" sz="2400" dirty="0">
                <a:cs typeface="+mj-cs"/>
              </a:rPr>
              <a:t>الاستفادة من خبرات ومهارات الشباب لخدمة المجتمعات المحلية في مواقعها</a:t>
            </a:r>
            <a:r>
              <a:rPr lang="en-US" sz="2400" dirty="0">
                <a:cs typeface="+mj-cs"/>
              </a:rPr>
              <a:t> .</a:t>
            </a:r>
          </a:p>
          <a:p>
            <a:pPr marL="457200" lvl="0" indent="-457200" algn="justLow" rtl="1">
              <a:lnSpc>
                <a:spcPct val="200000"/>
              </a:lnSpc>
              <a:buFont typeface="Wingdings" pitchFamily="2" charset="2"/>
              <a:buChar char="v"/>
            </a:pPr>
            <a:r>
              <a:rPr lang="ar-SA" sz="2400" dirty="0">
                <a:cs typeface="+mj-cs"/>
              </a:rPr>
              <a:t>تفعيل المجموعات المحلية من أندية شبابية ومجالس تنمية المجتمع المحلي والمدارس والجمعيات لخدمة المجتمع المحلي</a:t>
            </a:r>
            <a:r>
              <a:rPr lang="en-US" sz="2400" dirty="0">
                <a:cs typeface="+mj-cs"/>
              </a:rPr>
              <a:t>.</a:t>
            </a:r>
          </a:p>
          <a:p>
            <a:pPr marL="457200" lvl="0" indent="-457200" algn="justLow" rtl="1">
              <a:lnSpc>
                <a:spcPct val="200000"/>
              </a:lnSpc>
              <a:buFont typeface="Wingdings" pitchFamily="2" charset="2"/>
              <a:buChar char="v"/>
            </a:pPr>
            <a:r>
              <a:rPr lang="ar-SA" sz="2400" dirty="0">
                <a:cs typeface="+mj-cs"/>
              </a:rPr>
              <a:t>استخدام الطاقات المتوفرة من الشباب لتعزيز العمل التطوعي لديهم والاشتراك في أنشطة تطوعية لخدمة البيئة في الريف وبمشاركة شباب  في فعاليات الأنشطة المختلفة</a:t>
            </a:r>
            <a:r>
              <a:rPr lang="en-US" sz="2400" dirty="0">
                <a:cs typeface="+mj-cs"/>
              </a:rPr>
              <a:t>.</a:t>
            </a:r>
          </a:p>
        </p:txBody>
      </p:sp>
    </p:spTree>
    <p:extLst>
      <p:ext uri="{BB962C8B-B14F-4D97-AF65-F5344CB8AC3E}">
        <p14:creationId xmlns="" xmlns:p14="http://schemas.microsoft.com/office/powerpoint/2010/main" val="2573292357"/>
      </p:ext>
    </p:extLst>
  </p:cSld>
  <p:clrMapOvr>
    <a:masterClrMapping/>
  </p:clrMapOvr>
  <mc:AlternateContent xmlns:mc="http://schemas.openxmlformats.org/markup-compatibility/2006">
    <mc:Choice xmlns="" xmlns:p14="http://schemas.microsoft.com/office/powerpoint/2010/main" Requires="p14">
      <p:transition spd="slow" p14:dur="1500">
        <p14:ripple dir="ru"/>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71</TotalTime>
  <Words>1392</Words>
  <Application>Microsoft Office PowerPoint</Application>
  <PresentationFormat>عرض على الشاشة (3:4)‏</PresentationFormat>
  <Paragraphs>86</Paragraphs>
  <Slides>19</Slides>
  <Notes>1</Notes>
  <HiddenSlides>0</HiddenSlides>
  <MMClips>0</MMClips>
  <ScaleCrop>false</ScaleCrop>
  <HeadingPairs>
    <vt:vector size="4" baseType="variant">
      <vt:variant>
        <vt:lpstr>سمة</vt:lpstr>
      </vt:variant>
      <vt:variant>
        <vt:i4>1</vt:i4>
      </vt:variant>
      <vt:variant>
        <vt:lpstr>عناوين الشرائح</vt:lpstr>
      </vt:variant>
      <vt:variant>
        <vt:i4>19</vt:i4>
      </vt:variant>
    </vt:vector>
  </HeadingPairs>
  <TitlesOfParts>
    <vt:vector size="20" baseType="lpstr">
      <vt:lpstr>Oriel</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lpstr>الشريحة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almasra</dc:creator>
  <cp:lastModifiedBy>lenovo</cp:lastModifiedBy>
  <cp:revision>17</cp:revision>
  <dcterms:created xsi:type="dcterms:W3CDTF">2018-11-24T15:54:04Z</dcterms:created>
  <dcterms:modified xsi:type="dcterms:W3CDTF">2018-11-28T18:14:06Z</dcterms:modified>
</cp:coreProperties>
</file>