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0" r:id="rId3"/>
    <p:sldId id="259" r:id="rId4"/>
    <p:sldId id="379" r:id="rId5"/>
    <p:sldId id="387" r:id="rId6"/>
    <p:sldId id="350" r:id="rId7"/>
    <p:sldId id="384" r:id="rId8"/>
    <p:sldId id="370" r:id="rId9"/>
    <p:sldId id="372" r:id="rId10"/>
    <p:sldId id="389" r:id="rId11"/>
    <p:sldId id="275" r:id="rId12"/>
    <p:sldId id="289" r:id="rId13"/>
    <p:sldId id="388" r:id="rId14"/>
    <p:sldId id="3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4"/>
    <a:srgbClr val="00CC00"/>
    <a:srgbClr val="4747FF"/>
    <a:srgbClr val="FFFF00"/>
    <a:srgbClr val="055B34"/>
    <a:srgbClr val="00823B"/>
    <a:srgbClr val="FFFFAF"/>
    <a:srgbClr val="FFFFBD"/>
    <a:srgbClr val="FFFF7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2" autoAdjust="0"/>
  </p:normalViewPr>
  <p:slideViewPr>
    <p:cSldViewPr snapToGrid="0">
      <p:cViewPr>
        <p:scale>
          <a:sx n="70" d="100"/>
          <a:sy n="70" d="100"/>
        </p:scale>
        <p:origin x="-68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233B8-75B1-4DBD-A7D4-FC1F13F7548F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AE7B-B143-4517-8BA0-D860AEE9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3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9AE7B-B143-4517-8BA0-D860AEE9B4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9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6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4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30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24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66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7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1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01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5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07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7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5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0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2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9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0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C201-C3B4-4FE0-BEAE-03518CB6C17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F35C-0323-4810-BCD3-2FE37EA6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2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C201-C3B4-4FE0-BEAE-03518CB6C17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F35C-0323-4810-BCD3-2FE37EA6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C201-C3B4-4FE0-BEAE-03518CB6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F35C-0323-4810-BCD3-2FE37EA66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3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1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4682" y="2212620"/>
            <a:ext cx="105806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charset="0"/>
                <a:cs typeface="Arial" charset="0"/>
              </a:rPr>
              <a:t>Investigation of Advanced Modulation Formats </a:t>
            </a:r>
          </a:p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charset="0"/>
                <a:cs typeface="Arial" charset="0"/>
              </a:rPr>
              <a:t>for 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charset="0"/>
                <a:cs typeface="Arial" charset="0"/>
              </a:rPr>
              <a:t>Terabit  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charset="0"/>
                <a:cs typeface="Arial" charset="0"/>
              </a:rPr>
              <a:t>Short Reach Optical</a:t>
            </a:r>
          </a:p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charset="0"/>
                <a:cs typeface="Arial" charset="0"/>
              </a:rPr>
              <a:t> Communication 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charset="0"/>
                <a:cs typeface="Arial" charset="0"/>
              </a:rPr>
              <a:t>Systems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0876" y="6505107"/>
            <a:ext cx="12234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n w="0"/>
                <a:solidFill>
                  <a:srgbClr val="115B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Majidah Hameed Majeed</a:t>
            </a:r>
          </a:p>
        </p:txBody>
      </p:sp>
      <p:sp>
        <p:nvSpPr>
          <p:cNvPr id="9" name="Rectangle 1"/>
          <p:cNvSpPr/>
          <p:nvPr/>
        </p:nvSpPr>
        <p:spPr>
          <a:xfrm>
            <a:off x="4043743" y="4431222"/>
            <a:ext cx="41045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="1" dirty="0" smtClean="0">
                <a:ln w="0"/>
                <a:solidFill>
                  <a:srgbClr val="055B3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 rtl="0"/>
            <a:r>
              <a:rPr lang="en-US" sz="2400" b="1" dirty="0" smtClean="0">
                <a:ln w="0"/>
                <a:solidFill>
                  <a:srgbClr val="055B3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Majidah Hameed Majeed</a:t>
            </a:r>
            <a:endParaRPr lang="en-US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24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-12-2017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صورة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3648"/>
            <a:ext cx="1371600" cy="1371600"/>
          </a:xfrm>
          <a:prstGeom prst="rect">
            <a:avLst/>
          </a:prstGeom>
        </p:spPr>
      </p:pic>
      <p:pic>
        <p:nvPicPr>
          <p:cNvPr id="10" name="صورة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80" y="13648"/>
            <a:ext cx="985520" cy="125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8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رابط مستقيم 45"/>
          <p:cNvCxnSpPr/>
          <p:nvPr/>
        </p:nvCxnSpPr>
        <p:spPr>
          <a:xfrm>
            <a:off x="5201401" y="732828"/>
            <a:ext cx="0" cy="376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>
            <a:off x="1111370" y="1109364"/>
            <a:ext cx="9453478" cy="18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>
            <a:off x="1111370" y="1104780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/>
          <p:cNvCxnSpPr/>
          <p:nvPr/>
        </p:nvCxnSpPr>
        <p:spPr>
          <a:xfrm>
            <a:off x="5199645" y="1109364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>
            <a:off x="10564848" y="1127694"/>
            <a:ext cx="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3"/>
          <p:cNvSpPr txBox="1"/>
          <p:nvPr/>
        </p:nvSpPr>
        <p:spPr>
          <a:xfrm>
            <a:off x="367604" y="1491942"/>
            <a:ext cx="2868286" cy="400110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Effect of Roll-off Factor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TextBox 3"/>
          <p:cNvSpPr txBox="1"/>
          <p:nvPr/>
        </p:nvSpPr>
        <p:spPr>
          <a:xfrm>
            <a:off x="3589564" y="1491942"/>
            <a:ext cx="351269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Effect of Number of Subbands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TextBox 3"/>
          <p:cNvSpPr txBox="1"/>
          <p:nvPr/>
        </p:nvSpPr>
        <p:spPr>
          <a:xfrm>
            <a:off x="8720278" y="1501694"/>
            <a:ext cx="347268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Maximum Allowable Distance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54" name="رابط مستقيم 53"/>
          <p:cNvCxnSpPr/>
          <p:nvPr/>
        </p:nvCxnSpPr>
        <p:spPr>
          <a:xfrm>
            <a:off x="979811" y="1900557"/>
            <a:ext cx="0" cy="40976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>
            <a:off x="979811" y="2514600"/>
            <a:ext cx="6350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>
            <a:off x="967107" y="3970982"/>
            <a:ext cx="6350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>
            <a:off x="967108" y="5970896"/>
            <a:ext cx="6350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3"/>
          <p:cNvSpPr txBox="1"/>
          <p:nvPr/>
        </p:nvSpPr>
        <p:spPr>
          <a:xfrm>
            <a:off x="1602109" y="2323066"/>
            <a:ext cx="190308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CAP-16/QAM-16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9" name="TextBox 3"/>
          <p:cNvSpPr txBox="1"/>
          <p:nvPr/>
        </p:nvSpPr>
        <p:spPr>
          <a:xfrm>
            <a:off x="1587516" y="3790253"/>
            <a:ext cx="190308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CAP-32/QAM-32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0" name="TextBox 3"/>
          <p:cNvSpPr txBox="1"/>
          <p:nvPr/>
        </p:nvSpPr>
        <p:spPr>
          <a:xfrm>
            <a:off x="1602112" y="5793522"/>
            <a:ext cx="190308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CAP-64/QAM-64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61" name="رابط مستقيم 60"/>
          <p:cNvCxnSpPr/>
          <p:nvPr/>
        </p:nvCxnSpPr>
        <p:spPr>
          <a:xfrm>
            <a:off x="10696415" y="1922163"/>
            <a:ext cx="0" cy="40976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"/>
          <p:cNvSpPr txBox="1"/>
          <p:nvPr/>
        </p:nvSpPr>
        <p:spPr>
          <a:xfrm>
            <a:off x="6902285" y="2200212"/>
            <a:ext cx="331603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Effect of Operating Wavelength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63" name="رابط مستقيم 62"/>
          <p:cNvCxnSpPr/>
          <p:nvPr/>
        </p:nvCxnSpPr>
        <p:spPr>
          <a:xfrm>
            <a:off x="10208300" y="2400298"/>
            <a:ext cx="5131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3"/>
          <p:cNvSpPr txBox="1"/>
          <p:nvPr/>
        </p:nvSpPr>
        <p:spPr>
          <a:xfrm>
            <a:off x="7650939" y="3505200"/>
            <a:ext cx="2550698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Effect of Roll-off Factor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5" name="TextBox 3"/>
          <p:cNvSpPr txBox="1"/>
          <p:nvPr/>
        </p:nvSpPr>
        <p:spPr>
          <a:xfrm>
            <a:off x="7291866" y="5822432"/>
            <a:ext cx="290977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Effect of Modulation Order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6" name="TextBox 3"/>
          <p:cNvSpPr txBox="1"/>
          <p:nvPr/>
        </p:nvSpPr>
        <p:spPr>
          <a:xfrm>
            <a:off x="5304967" y="2025134"/>
            <a:ext cx="133241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4 Subbands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7" name="TextBox 3"/>
          <p:cNvSpPr txBox="1"/>
          <p:nvPr/>
        </p:nvSpPr>
        <p:spPr>
          <a:xfrm>
            <a:off x="5332263" y="3692951"/>
            <a:ext cx="133241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b="1" dirty="0">
                <a:solidFill>
                  <a:schemeClr val="bg1"/>
                </a:solidFill>
              </a:rPr>
              <a:t>8</a:t>
            </a:r>
            <a:r>
              <a:rPr lang="en-US" sz="1800" b="1" dirty="0" smtClean="0">
                <a:solidFill>
                  <a:schemeClr val="bg1"/>
                </a:solidFill>
              </a:rPr>
              <a:t> Subbands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8" name="TextBox 3"/>
          <p:cNvSpPr txBox="1"/>
          <p:nvPr/>
        </p:nvSpPr>
        <p:spPr>
          <a:xfrm>
            <a:off x="5318615" y="5787789"/>
            <a:ext cx="144783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16 Subbands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69" name="رابط مستقيم 68"/>
          <p:cNvCxnSpPr/>
          <p:nvPr/>
        </p:nvCxnSpPr>
        <p:spPr>
          <a:xfrm>
            <a:off x="4684562" y="1902116"/>
            <a:ext cx="0" cy="40976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/>
          <p:cNvCxnSpPr/>
          <p:nvPr/>
        </p:nvCxnSpPr>
        <p:spPr>
          <a:xfrm>
            <a:off x="4684562" y="2209800"/>
            <a:ext cx="6350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>
            <a:off x="4684561" y="5974856"/>
            <a:ext cx="6350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/>
          <p:cNvCxnSpPr/>
          <p:nvPr/>
        </p:nvCxnSpPr>
        <p:spPr>
          <a:xfrm>
            <a:off x="4697262" y="3871948"/>
            <a:ext cx="6350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مستقيم 21"/>
          <p:cNvCxnSpPr/>
          <p:nvPr/>
        </p:nvCxnSpPr>
        <p:spPr>
          <a:xfrm>
            <a:off x="10208300" y="3733800"/>
            <a:ext cx="5131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21"/>
          <p:cNvCxnSpPr/>
          <p:nvPr/>
        </p:nvCxnSpPr>
        <p:spPr>
          <a:xfrm>
            <a:off x="10188067" y="6007098"/>
            <a:ext cx="5131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ستطيل 32"/>
          <p:cNvSpPr/>
          <p:nvPr/>
        </p:nvSpPr>
        <p:spPr>
          <a:xfrm>
            <a:off x="39350" y="6694229"/>
            <a:ext cx="12234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n w="0"/>
                <a:solidFill>
                  <a:srgbClr val="115B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Majidah Hameed Majeed</a:t>
            </a:r>
          </a:p>
        </p:txBody>
      </p:sp>
      <p:sp>
        <p:nvSpPr>
          <p:cNvPr id="34" name="TextBox 3"/>
          <p:cNvSpPr txBox="1"/>
          <p:nvPr/>
        </p:nvSpPr>
        <p:spPr>
          <a:xfrm>
            <a:off x="0" y="271163"/>
            <a:ext cx="10430099" cy="461665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Investigation, </a:t>
            </a:r>
            <a:r>
              <a:rPr lang="en-US" sz="2400" b="1" dirty="0">
                <a:solidFill>
                  <a:schemeClr val="bg1"/>
                </a:solidFill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</a:rPr>
              <a:t>esign and simulation of 112 Gb/s multiband CAP/QAM system</a:t>
            </a:r>
          </a:p>
        </p:txBody>
      </p:sp>
    </p:spTree>
    <p:extLst>
      <p:ext uri="{BB962C8B-B14F-4D97-AF65-F5344CB8AC3E}">
        <p14:creationId xmlns:p14="http://schemas.microsoft.com/office/powerpoint/2010/main" val="34049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ounded Rectangle 88"/>
          <p:cNvSpPr/>
          <p:nvPr/>
        </p:nvSpPr>
        <p:spPr>
          <a:xfrm>
            <a:off x="1297459" y="1511661"/>
            <a:ext cx="1185620" cy="381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MB-CAP TX1 </a:t>
            </a:r>
            <a:endParaRPr lang="en-US" sz="1400" b="1" dirty="0">
              <a:cs typeface="+mj-cs"/>
            </a:endParaRPr>
          </a:p>
        </p:txBody>
      </p:sp>
      <p:sp>
        <p:nvSpPr>
          <p:cNvPr id="239" name="Rounded Rectangle 116"/>
          <p:cNvSpPr/>
          <p:nvPr/>
        </p:nvSpPr>
        <p:spPr>
          <a:xfrm>
            <a:off x="2610632" y="2128188"/>
            <a:ext cx="609600" cy="34736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MZM</a:t>
            </a:r>
            <a:endParaRPr lang="en-US" sz="1400" b="1" dirty="0">
              <a:cs typeface="+mj-cs"/>
            </a:endParaRPr>
          </a:p>
        </p:txBody>
      </p:sp>
      <p:sp>
        <p:nvSpPr>
          <p:cNvPr id="240" name="Rounded Rectangle 116"/>
          <p:cNvSpPr/>
          <p:nvPr/>
        </p:nvSpPr>
        <p:spPr>
          <a:xfrm>
            <a:off x="1641927" y="2057425"/>
            <a:ext cx="609600" cy="43048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CW Laser</a:t>
            </a:r>
            <a:endParaRPr lang="en-US" sz="1400" b="1" dirty="0">
              <a:cs typeface="+mj-cs"/>
            </a:endParaRPr>
          </a:p>
        </p:txBody>
      </p:sp>
      <p:cxnSp>
        <p:nvCxnSpPr>
          <p:cNvPr id="241" name="Straight Connector 49"/>
          <p:cNvCxnSpPr/>
          <p:nvPr/>
        </p:nvCxnSpPr>
        <p:spPr>
          <a:xfrm flipV="1">
            <a:off x="2455370" y="1682679"/>
            <a:ext cx="461850" cy="5834"/>
          </a:xfrm>
          <a:prstGeom prst="line">
            <a:avLst/>
          </a:prstGeom>
          <a:ln w="3810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10"/>
          <p:cNvCxnSpPr/>
          <p:nvPr/>
        </p:nvCxnSpPr>
        <p:spPr>
          <a:xfrm>
            <a:off x="2915431" y="1673409"/>
            <a:ext cx="0" cy="4478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شبه منحرف 242"/>
          <p:cNvSpPr/>
          <p:nvPr/>
        </p:nvSpPr>
        <p:spPr>
          <a:xfrm rot="5400000">
            <a:off x="2267465" y="3531229"/>
            <a:ext cx="3636317" cy="663992"/>
          </a:xfrm>
          <a:prstGeom prst="trapezoid">
            <a:avLst/>
          </a:prstGeom>
          <a:noFill/>
          <a:ln w="57150">
            <a:solidFill>
              <a:srgbClr val="A8C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4" name="Rectangle 79"/>
          <p:cNvSpPr/>
          <p:nvPr/>
        </p:nvSpPr>
        <p:spPr>
          <a:xfrm>
            <a:off x="1297460" y="1511661"/>
            <a:ext cx="1922772" cy="95890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n>
                <a:solidFill>
                  <a:schemeClr val="tx1"/>
                </a:solidFill>
                <a:prstDash val="lgDash"/>
              </a:ln>
              <a:noFill/>
            </a:endParaRPr>
          </a:p>
        </p:txBody>
      </p:sp>
      <p:sp>
        <p:nvSpPr>
          <p:cNvPr id="245" name="مربع نص 244"/>
          <p:cNvSpPr txBox="1"/>
          <p:nvPr/>
        </p:nvSpPr>
        <p:spPr>
          <a:xfrm rot="5400000">
            <a:off x="1796794" y="4340671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…</a:t>
            </a:r>
            <a:endParaRPr lang="en-US" b="1" dirty="0"/>
          </a:p>
        </p:txBody>
      </p:sp>
      <p:sp>
        <p:nvSpPr>
          <p:cNvPr id="246" name="شبه منحرف 245"/>
          <p:cNvSpPr/>
          <p:nvPr/>
        </p:nvSpPr>
        <p:spPr>
          <a:xfrm rot="16200000">
            <a:off x="5754323" y="3558427"/>
            <a:ext cx="3636316" cy="609598"/>
          </a:xfrm>
          <a:prstGeom prst="trapezoid">
            <a:avLst/>
          </a:prstGeom>
          <a:noFill/>
          <a:ln w="57150">
            <a:solidFill>
              <a:srgbClr val="A8C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47" name="رابط بشكل مرفق 246"/>
          <p:cNvCxnSpPr/>
          <p:nvPr/>
        </p:nvCxnSpPr>
        <p:spPr>
          <a:xfrm>
            <a:off x="3220231" y="1991115"/>
            <a:ext cx="228600" cy="484436"/>
          </a:xfrm>
          <a:prstGeom prst="bentConnector2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93"/>
          <p:cNvCxnSpPr/>
          <p:nvPr/>
        </p:nvCxnSpPr>
        <p:spPr>
          <a:xfrm flipV="1">
            <a:off x="3448831" y="2448693"/>
            <a:ext cx="304800" cy="58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رابط بشكل مرفق 248"/>
          <p:cNvCxnSpPr/>
          <p:nvPr/>
        </p:nvCxnSpPr>
        <p:spPr>
          <a:xfrm flipV="1">
            <a:off x="3224298" y="5353354"/>
            <a:ext cx="224533" cy="479454"/>
          </a:xfrm>
          <a:prstGeom prst="bentConnector2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93"/>
          <p:cNvCxnSpPr/>
          <p:nvPr/>
        </p:nvCxnSpPr>
        <p:spPr>
          <a:xfrm flipV="1">
            <a:off x="3448831" y="5363483"/>
            <a:ext cx="304800" cy="58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شكل بيضاوي 250"/>
          <p:cNvSpPr/>
          <p:nvPr/>
        </p:nvSpPr>
        <p:spPr>
          <a:xfrm>
            <a:off x="5506230" y="3531457"/>
            <a:ext cx="380999" cy="318654"/>
          </a:xfrm>
          <a:prstGeom prst="ellipse">
            <a:avLst/>
          </a:prstGeom>
          <a:noFill/>
          <a:ln w="38100">
            <a:solidFill>
              <a:srgbClr val="A8C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شكل بيضاوي 251"/>
          <p:cNvSpPr/>
          <p:nvPr/>
        </p:nvSpPr>
        <p:spPr>
          <a:xfrm>
            <a:off x="5658630" y="3531457"/>
            <a:ext cx="380999" cy="318654"/>
          </a:xfrm>
          <a:prstGeom prst="ellipse">
            <a:avLst/>
          </a:prstGeom>
          <a:noFill/>
          <a:ln w="38100">
            <a:solidFill>
              <a:srgbClr val="A8C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3" name="Straight Arrow Connector 94"/>
          <p:cNvCxnSpPr/>
          <p:nvPr/>
        </p:nvCxnSpPr>
        <p:spPr>
          <a:xfrm flipV="1">
            <a:off x="8014013" y="5475360"/>
            <a:ext cx="354497" cy="1750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مربع نص 253"/>
          <p:cNvSpPr txBox="1"/>
          <p:nvPr/>
        </p:nvSpPr>
        <p:spPr>
          <a:xfrm>
            <a:off x="5430030" y="3130327"/>
            <a:ext cx="723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SMF</a:t>
            </a:r>
            <a:endParaRPr lang="en-US" sz="1600" b="1" dirty="0"/>
          </a:p>
        </p:txBody>
      </p:sp>
      <p:cxnSp>
        <p:nvCxnSpPr>
          <p:cNvPr id="255" name="رابط بشكل مرفق 254"/>
          <p:cNvCxnSpPr/>
          <p:nvPr/>
        </p:nvCxnSpPr>
        <p:spPr>
          <a:xfrm>
            <a:off x="3220232" y="3362715"/>
            <a:ext cx="228600" cy="484436"/>
          </a:xfrm>
          <a:prstGeom prst="bentConnector2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93"/>
          <p:cNvCxnSpPr/>
          <p:nvPr/>
        </p:nvCxnSpPr>
        <p:spPr>
          <a:xfrm flipV="1">
            <a:off x="3448832" y="3820293"/>
            <a:ext cx="304800" cy="58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46"/>
          <p:cNvCxnSpPr>
            <a:endCxn id="246" idx="0"/>
          </p:cNvCxnSpPr>
          <p:nvPr/>
        </p:nvCxnSpPr>
        <p:spPr>
          <a:xfrm>
            <a:off x="4417634" y="3839468"/>
            <a:ext cx="2850048" cy="23758"/>
          </a:xfrm>
          <a:prstGeom prst="line">
            <a:avLst/>
          </a:prstGeom>
          <a:ln w="57150">
            <a:solidFill>
              <a:srgbClr val="A8C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ounded Rectangle 116"/>
          <p:cNvSpPr/>
          <p:nvPr/>
        </p:nvSpPr>
        <p:spPr>
          <a:xfrm>
            <a:off x="8264280" y="1447133"/>
            <a:ext cx="559903" cy="381000"/>
          </a:xfrm>
          <a:prstGeom prst="roundRect">
            <a:avLst>
              <a:gd name="adj" fmla="val 0"/>
            </a:avLst>
          </a:prstGeom>
          <a:solidFill>
            <a:srgbClr val="E6B9B8"/>
          </a:solidFill>
          <a:ln>
            <a:solidFill>
              <a:srgbClr val="604A7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PD</a:t>
            </a:r>
            <a:endParaRPr lang="en-US" sz="1400" b="1" dirty="0">
              <a:cs typeface="+mj-cs"/>
            </a:endParaRPr>
          </a:p>
        </p:txBody>
      </p:sp>
      <p:sp>
        <p:nvSpPr>
          <p:cNvPr id="259" name="Rounded Rectangle 88"/>
          <p:cNvSpPr/>
          <p:nvPr/>
        </p:nvSpPr>
        <p:spPr>
          <a:xfrm>
            <a:off x="8654372" y="2116829"/>
            <a:ext cx="1403517" cy="381000"/>
          </a:xfrm>
          <a:prstGeom prst="roundRect">
            <a:avLst/>
          </a:prstGeom>
          <a:solidFill>
            <a:srgbClr val="E6B9B8"/>
          </a:solidFill>
          <a:ln>
            <a:solidFill>
              <a:srgbClr val="604A7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MB-QAM RX1 </a:t>
            </a:r>
            <a:endParaRPr lang="en-US" sz="1400" b="1" dirty="0">
              <a:cs typeface="+mj-cs"/>
            </a:endParaRPr>
          </a:p>
        </p:txBody>
      </p:sp>
      <p:cxnSp>
        <p:nvCxnSpPr>
          <p:cNvPr id="260" name="Straight Arrow Connector 94"/>
          <p:cNvCxnSpPr/>
          <p:nvPr/>
        </p:nvCxnSpPr>
        <p:spPr>
          <a:xfrm flipV="1">
            <a:off x="8833430" y="1646285"/>
            <a:ext cx="361949" cy="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79"/>
          <p:cNvSpPr/>
          <p:nvPr/>
        </p:nvSpPr>
        <p:spPr>
          <a:xfrm>
            <a:off x="8240638" y="1436449"/>
            <a:ext cx="1829608" cy="1073737"/>
          </a:xfrm>
          <a:prstGeom prst="rect">
            <a:avLst/>
          </a:prstGeom>
          <a:noFill/>
          <a:ln>
            <a:solidFill>
              <a:srgbClr val="604A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n>
                <a:solidFill>
                  <a:schemeClr val="tx1"/>
                </a:solidFill>
                <a:prstDash val="lgDash"/>
              </a:ln>
              <a:noFill/>
            </a:endParaRPr>
          </a:p>
        </p:txBody>
      </p:sp>
      <p:sp>
        <p:nvSpPr>
          <p:cNvPr id="262" name="Rounded Rectangle 116"/>
          <p:cNvSpPr/>
          <p:nvPr/>
        </p:nvSpPr>
        <p:spPr>
          <a:xfrm>
            <a:off x="9178680" y="1437555"/>
            <a:ext cx="559903" cy="381000"/>
          </a:xfrm>
          <a:prstGeom prst="roundRect">
            <a:avLst>
              <a:gd name="adj" fmla="val 0"/>
            </a:avLst>
          </a:prstGeom>
          <a:solidFill>
            <a:srgbClr val="E6B9B8"/>
          </a:solidFill>
          <a:ln>
            <a:solidFill>
              <a:srgbClr val="604A7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LPF </a:t>
            </a:r>
            <a:endParaRPr lang="en-US" sz="1400" b="1" dirty="0">
              <a:cs typeface="+mj-cs"/>
            </a:endParaRPr>
          </a:p>
        </p:txBody>
      </p:sp>
      <p:cxnSp>
        <p:nvCxnSpPr>
          <p:cNvPr id="263" name="Straight Arrow Connector 14"/>
          <p:cNvCxnSpPr/>
          <p:nvPr/>
        </p:nvCxnSpPr>
        <p:spPr>
          <a:xfrm flipH="1">
            <a:off x="9458631" y="1818555"/>
            <a:ext cx="1" cy="340915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مربع نص 263"/>
          <p:cNvSpPr txBox="1"/>
          <p:nvPr/>
        </p:nvSpPr>
        <p:spPr>
          <a:xfrm rot="5400000">
            <a:off x="8936693" y="4174511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…</a:t>
            </a:r>
            <a:endParaRPr lang="en-US" b="1" dirty="0"/>
          </a:p>
        </p:txBody>
      </p:sp>
      <p:cxnSp>
        <p:nvCxnSpPr>
          <p:cNvPr id="265" name="Straight Connector 4"/>
          <p:cNvCxnSpPr/>
          <p:nvPr/>
        </p:nvCxnSpPr>
        <p:spPr>
          <a:xfrm>
            <a:off x="8040989" y="2257747"/>
            <a:ext cx="0" cy="329565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46"/>
          <p:cNvCxnSpPr/>
          <p:nvPr/>
        </p:nvCxnSpPr>
        <p:spPr>
          <a:xfrm>
            <a:off x="7877280" y="2589794"/>
            <a:ext cx="18667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94"/>
          <p:cNvCxnSpPr/>
          <p:nvPr/>
        </p:nvCxnSpPr>
        <p:spPr>
          <a:xfrm>
            <a:off x="8057791" y="2273432"/>
            <a:ext cx="194310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4"/>
          <p:cNvCxnSpPr/>
          <p:nvPr/>
        </p:nvCxnSpPr>
        <p:spPr>
          <a:xfrm>
            <a:off x="8027844" y="4805956"/>
            <a:ext cx="0" cy="66929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مربع نص 268"/>
          <p:cNvSpPr txBox="1"/>
          <p:nvPr/>
        </p:nvSpPr>
        <p:spPr>
          <a:xfrm rot="5400000">
            <a:off x="3302265" y="4236946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…</a:t>
            </a:r>
            <a:endParaRPr lang="en-US" b="1" dirty="0"/>
          </a:p>
        </p:txBody>
      </p:sp>
      <p:sp>
        <p:nvSpPr>
          <p:cNvPr id="270" name="مربع نص 269"/>
          <p:cNvSpPr txBox="1"/>
          <p:nvPr/>
        </p:nvSpPr>
        <p:spPr>
          <a:xfrm rot="5400000">
            <a:off x="7874698" y="3999828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…</a:t>
            </a:r>
            <a:endParaRPr lang="en-US" b="1" dirty="0"/>
          </a:p>
        </p:txBody>
      </p:sp>
      <p:cxnSp>
        <p:nvCxnSpPr>
          <p:cNvPr id="271" name="Straight Arrow Connector 94"/>
          <p:cNvCxnSpPr/>
          <p:nvPr/>
        </p:nvCxnSpPr>
        <p:spPr>
          <a:xfrm flipV="1">
            <a:off x="7877280" y="3420092"/>
            <a:ext cx="361949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46"/>
          <p:cNvCxnSpPr/>
          <p:nvPr/>
        </p:nvCxnSpPr>
        <p:spPr>
          <a:xfrm>
            <a:off x="7859318" y="4805956"/>
            <a:ext cx="18667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3" name="صورة 272" descr="J:\1.792 Tbps CAP-16 WDM\1.792 Tbps results\optical spectrum atthe output of the WDM NUX (0 dBm, B2B, 1550 nm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43" y="4016049"/>
            <a:ext cx="2678937" cy="102851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Rounded Rectangle 116"/>
          <p:cNvSpPr/>
          <p:nvPr/>
        </p:nvSpPr>
        <p:spPr>
          <a:xfrm>
            <a:off x="8278552" y="2799453"/>
            <a:ext cx="559903" cy="381000"/>
          </a:xfrm>
          <a:prstGeom prst="roundRect">
            <a:avLst>
              <a:gd name="adj" fmla="val 0"/>
            </a:avLst>
          </a:prstGeom>
          <a:solidFill>
            <a:srgbClr val="E6B9B8"/>
          </a:solidFill>
          <a:ln>
            <a:solidFill>
              <a:srgbClr val="604A7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PD</a:t>
            </a:r>
            <a:endParaRPr lang="en-US" sz="1400" b="1" dirty="0">
              <a:cs typeface="+mj-cs"/>
            </a:endParaRPr>
          </a:p>
        </p:txBody>
      </p:sp>
      <p:cxnSp>
        <p:nvCxnSpPr>
          <p:cNvPr id="275" name="Straight Arrow Connector 94"/>
          <p:cNvCxnSpPr/>
          <p:nvPr/>
        </p:nvCxnSpPr>
        <p:spPr>
          <a:xfrm flipV="1">
            <a:off x="8849903" y="2997314"/>
            <a:ext cx="361949" cy="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79"/>
          <p:cNvSpPr/>
          <p:nvPr/>
        </p:nvSpPr>
        <p:spPr>
          <a:xfrm>
            <a:off x="8257111" y="2787478"/>
            <a:ext cx="1829608" cy="1073737"/>
          </a:xfrm>
          <a:prstGeom prst="rect">
            <a:avLst/>
          </a:prstGeom>
          <a:noFill/>
          <a:ln>
            <a:solidFill>
              <a:srgbClr val="604A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n>
                <a:solidFill>
                  <a:schemeClr val="tx1"/>
                </a:solidFill>
                <a:prstDash val="lgDash"/>
              </a:ln>
              <a:noFill/>
            </a:endParaRPr>
          </a:p>
        </p:txBody>
      </p:sp>
      <p:sp>
        <p:nvSpPr>
          <p:cNvPr id="277" name="Rounded Rectangle 116"/>
          <p:cNvSpPr/>
          <p:nvPr/>
        </p:nvSpPr>
        <p:spPr>
          <a:xfrm>
            <a:off x="9195153" y="2788584"/>
            <a:ext cx="559903" cy="381000"/>
          </a:xfrm>
          <a:prstGeom prst="roundRect">
            <a:avLst>
              <a:gd name="adj" fmla="val 0"/>
            </a:avLst>
          </a:prstGeom>
          <a:solidFill>
            <a:srgbClr val="E6B9B8"/>
          </a:solidFill>
          <a:ln>
            <a:solidFill>
              <a:srgbClr val="604A7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LPF </a:t>
            </a:r>
            <a:endParaRPr lang="en-US" sz="1400" b="1" dirty="0">
              <a:cs typeface="+mj-cs"/>
            </a:endParaRPr>
          </a:p>
        </p:txBody>
      </p:sp>
      <p:cxnSp>
        <p:nvCxnSpPr>
          <p:cNvPr id="278" name="Straight Arrow Connector 14"/>
          <p:cNvCxnSpPr/>
          <p:nvPr/>
        </p:nvCxnSpPr>
        <p:spPr>
          <a:xfrm flipH="1">
            <a:off x="9475104" y="3157227"/>
            <a:ext cx="1" cy="340915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ounded Rectangle 116"/>
          <p:cNvSpPr/>
          <p:nvPr/>
        </p:nvSpPr>
        <p:spPr>
          <a:xfrm>
            <a:off x="8362064" y="5189678"/>
            <a:ext cx="559903" cy="381000"/>
          </a:xfrm>
          <a:prstGeom prst="roundRect">
            <a:avLst>
              <a:gd name="adj" fmla="val 0"/>
            </a:avLst>
          </a:prstGeom>
          <a:solidFill>
            <a:srgbClr val="E6B9B8"/>
          </a:solidFill>
          <a:ln>
            <a:solidFill>
              <a:srgbClr val="604A7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PD</a:t>
            </a:r>
            <a:endParaRPr lang="en-US" sz="1400" b="1" dirty="0">
              <a:cs typeface="+mj-cs"/>
            </a:endParaRPr>
          </a:p>
        </p:txBody>
      </p:sp>
      <p:cxnSp>
        <p:nvCxnSpPr>
          <p:cNvPr id="280" name="Straight Arrow Connector 94"/>
          <p:cNvCxnSpPr/>
          <p:nvPr/>
        </p:nvCxnSpPr>
        <p:spPr>
          <a:xfrm flipV="1">
            <a:off x="8943571" y="5388830"/>
            <a:ext cx="361949" cy="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Rectangle 79"/>
          <p:cNvSpPr/>
          <p:nvPr/>
        </p:nvSpPr>
        <p:spPr>
          <a:xfrm>
            <a:off x="8350779" y="5178994"/>
            <a:ext cx="1829608" cy="1073737"/>
          </a:xfrm>
          <a:prstGeom prst="rect">
            <a:avLst/>
          </a:prstGeom>
          <a:noFill/>
          <a:ln>
            <a:solidFill>
              <a:srgbClr val="604A7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n>
                <a:solidFill>
                  <a:schemeClr val="tx1"/>
                </a:solidFill>
                <a:prstDash val="lgDash"/>
              </a:ln>
              <a:noFill/>
            </a:endParaRPr>
          </a:p>
        </p:txBody>
      </p:sp>
      <p:sp>
        <p:nvSpPr>
          <p:cNvPr id="282" name="Rounded Rectangle 116"/>
          <p:cNvSpPr/>
          <p:nvPr/>
        </p:nvSpPr>
        <p:spPr>
          <a:xfrm>
            <a:off x="9288821" y="5180100"/>
            <a:ext cx="559903" cy="381000"/>
          </a:xfrm>
          <a:prstGeom prst="roundRect">
            <a:avLst>
              <a:gd name="adj" fmla="val 0"/>
            </a:avLst>
          </a:prstGeom>
          <a:solidFill>
            <a:srgbClr val="E6B9B8"/>
          </a:solidFill>
          <a:ln>
            <a:solidFill>
              <a:srgbClr val="604A7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LPF </a:t>
            </a:r>
            <a:endParaRPr lang="en-US" sz="1400" b="1" dirty="0">
              <a:cs typeface="+mj-cs"/>
            </a:endParaRPr>
          </a:p>
        </p:txBody>
      </p:sp>
      <p:cxnSp>
        <p:nvCxnSpPr>
          <p:cNvPr id="283" name="Straight Arrow Connector 14"/>
          <p:cNvCxnSpPr/>
          <p:nvPr/>
        </p:nvCxnSpPr>
        <p:spPr>
          <a:xfrm flipH="1">
            <a:off x="9568772" y="5573457"/>
            <a:ext cx="1" cy="340915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مربع نص 283"/>
          <p:cNvSpPr txBox="1"/>
          <p:nvPr/>
        </p:nvSpPr>
        <p:spPr>
          <a:xfrm rot="5400000">
            <a:off x="3134625" y="3678560"/>
            <a:ext cx="19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WDM Multiplexer</a:t>
            </a:r>
            <a:endParaRPr lang="en-US" b="1" dirty="0"/>
          </a:p>
        </p:txBody>
      </p:sp>
      <p:sp>
        <p:nvSpPr>
          <p:cNvPr id="285" name="مربع نص 284"/>
          <p:cNvSpPr txBox="1"/>
          <p:nvPr/>
        </p:nvSpPr>
        <p:spPr>
          <a:xfrm rot="5400000">
            <a:off x="6416759" y="3707683"/>
            <a:ext cx="230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WDM De-Multiplexer</a:t>
            </a:r>
            <a:endParaRPr lang="en-US" b="1" dirty="0"/>
          </a:p>
        </p:txBody>
      </p:sp>
      <p:sp>
        <p:nvSpPr>
          <p:cNvPr id="286" name="Rounded Rectangle 88"/>
          <p:cNvSpPr/>
          <p:nvPr/>
        </p:nvSpPr>
        <p:spPr>
          <a:xfrm>
            <a:off x="8683202" y="3467858"/>
            <a:ext cx="1403517" cy="381000"/>
          </a:xfrm>
          <a:prstGeom prst="roundRect">
            <a:avLst/>
          </a:prstGeom>
          <a:solidFill>
            <a:srgbClr val="E6B9B8"/>
          </a:solidFill>
          <a:ln>
            <a:solidFill>
              <a:srgbClr val="604A7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MB-QAM RX2 </a:t>
            </a:r>
            <a:endParaRPr lang="en-US" sz="1400" b="1" dirty="0">
              <a:cs typeface="+mj-cs"/>
            </a:endParaRPr>
          </a:p>
        </p:txBody>
      </p:sp>
      <p:sp>
        <p:nvSpPr>
          <p:cNvPr id="287" name="Rounded Rectangle 88"/>
          <p:cNvSpPr/>
          <p:nvPr/>
        </p:nvSpPr>
        <p:spPr>
          <a:xfrm>
            <a:off x="8769700" y="5871478"/>
            <a:ext cx="1403517" cy="381000"/>
          </a:xfrm>
          <a:prstGeom prst="roundRect">
            <a:avLst/>
          </a:prstGeom>
          <a:solidFill>
            <a:srgbClr val="E6B9B8"/>
          </a:solidFill>
          <a:ln>
            <a:solidFill>
              <a:srgbClr val="604A7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MB-QAM RX16 </a:t>
            </a:r>
            <a:endParaRPr lang="en-US" sz="1400" b="1" dirty="0">
              <a:cs typeface="+mj-cs"/>
            </a:endParaRPr>
          </a:p>
        </p:txBody>
      </p:sp>
      <p:cxnSp>
        <p:nvCxnSpPr>
          <p:cNvPr id="288" name="Straight Arrow Connector 94"/>
          <p:cNvCxnSpPr/>
          <p:nvPr/>
        </p:nvCxnSpPr>
        <p:spPr>
          <a:xfrm flipV="1">
            <a:off x="2248682" y="2277427"/>
            <a:ext cx="361949" cy="1"/>
          </a:xfrm>
          <a:prstGeom prst="straightConnector1">
            <a:avLst/>
          </a:prstGeom>
          <a:ln w="3810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ounded Rectangle 88"/>
          <p:cNvSpPr/>
          <p:nvPr/>
        </p:nvSpPr>
        <p:spPr>
          <a:xfrm>
            <a:off x="1289218" y="2875047"/>
            <a:ext cx="1185620" cy="381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MB-CAP TX2 </a:t>
            </a:r>
            <a:endParaRPr lang="en-US" sz="1400" b="1" dirty="0">
              <a:cs typeface="+mj-cs"/>
            </a:endParaRPr>
          </a:p>
        </p:txBody>
      </p:sp>
      <p:sp>
        <p:nvSpPr>
          <p:cNvPr id="290" name="Rounded Rectangle 116"/>
          <p:cNvSpPr/>
          <p:nvPr/>
        </p:nvSpPr>
        <p:spPr>
          <a:xfrm>
            <a:off x="2602391" y="3491574"/>
            <a:ext cx="609600" cy="34736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MZM</a:t>
            </a:r>
            <a:endParaRPr lang="en-US" sz="1400" b="1" dirty="0">
              <a:cs typeface="+mj-cs"/>
            </a:endParaRPr>
          </a:p>
        </p:txBody>
      </p:sp>
      <p:sp>
        <p:nvSpPr>
          <p:cNvPr id="291" name="Rounded Rectangle 116"/>
          <p:cNvSpPr/>
          <p:nvPr/>
        </p:nvSpPr>
        <p:spPr>
          <a:xfrm>
            <a:off x="1633686" y="3420811"/>
            <a:ext cx="609600" cy="43048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CW Laser</a:t>
            </a:r>
            <a:endParaRPr lang="en-US" sz="1400" b="1" dirty="0">
              <a:cs typeface="+mj-cs"/>
            </a:endParaRPr>
          </a:p>
        </p:txBody>
      </p:sp>
      <p:cxnSp>
        <p:nvCxnSpPr>
          <p:cNvPr id="292" name="Straight Connector 49"/>
          <p:cNvCxnSpPr/>
          <p:nvPr/>
        </p:nvCxnSpPr>
        <p:spPr>
          <a:xfrm flipV="1">
            <a:off x="2447129" y="3046065"/>
            <a:ext cx="461850" cy="5834"/>
          </a:xfrm>
          <a:prstGeom prst="line">
            <a:avLst/>
          </a:prstGeom>
          <a:ln w="3810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10"/>
          <p:cNvCxnSpPr/>
          <p:nvPr/>
        </p:nvCxnSpPr>
        <p:spPr>
          <a:xfrm>
            <a:off x="2907190" y="3036795"/>
            <a:ext cx="0" cy="4478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Rectangle 79"/>
          <p:cNvSpPr/>
          <p:nvPr/>
        </p:nvSpPr>
        <p:spPr>
          <a:xfrm>
            <a:off x="1289219" y="2875047"/>
            <a:ext cx="1922772" cy="95890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n>
                <a:solidFill>
                  <a:schemeClr val="tx1"/>
                </a:solidFill>
                <a:prstDash val="lgDash"/>
              </a:ln>
              <a:noFill/>
            </a:endParaRPr>
          </a:p>
        </p:txBody>
      </p:sp>
      <p:cxnSp>
        <p:nvCxnSpPr>
          <p:cNvPr id="295" name="Straight Arrow Connector 94"/>
          <p:cNvCxnSpPr/>
          <p:nvPr/>
        </p:nvCxnSpPr>
        <p:spPr>
          <a:xfrm flipV="1">
            <a:off x="2240441" y="3640813"/>
            <a:ext cx="361949" cy="1"/>
          </a:xfrm>
          <a:prstGeom prst="straightConnector1">
            <a:avLst/>
          </a:prstGeom>
          <a:ln w="3810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Rounded Rectangle 88"/>
          <p:cNvSpPr/>
          <p:nvPr/>
        </p:nvSpPr>
        <p:spPr>
          <a:xfrm>
            <a:off x="1161535" y="5346447"/>
            <a:ext cx="1313303" cy="381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MB-CAP TX16 </a:t>
            </a:r>
            <a:endParaRPr lang="en-US" sz="1400" b="1" dirty="0">
              <a:cs typeface="+mj-cs"/>
            </a:endParaRPr>
          </a:p>
        </p:txBody>
      </p:sp>
      <p:sp>
        <p:nvSpPr>
          <p:cNvPr id="297" name="Rounded Rectangle 116"/>
          <p:cNvSpPr/>
          <p:nvPr/>
        </p:nvSpPr>
        <p:spPr>
          <a:xfrm>
            <a:off x="2602391" y="5962974"/>
            <a:ext cx="609600" cy="34736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MZM</a:t>
            </a:r>
            <a:endParaRPr lang="en-US" sz="1400" b="1" dirty="0">
              <a:cs typeface="+mj-cs"/>
            </a:endParaRPr>
          </a:p>
        </p:txBody>
      </p:sp>
      <p:sp>
        <p:nvSpPr>
          <p:cNvPr id="298" name="Rounded Rectangle 116"/>
          <p:cNvSpPr/>
          <p:nvPr/>
        </p:nvSpPr>
        <p:spPr>
          <a:xfrm>
            <a:off x="1633686" y="5892211"/>
            <a:ext cx="609600" cy="43048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cs typeface="+mj-cs"/>
              </a:rPr>
              <a:t>CW Laser</a:t>
            </a:r>
            <a:endParaRPr lang="en-US" sz="1400" b="1" dirty="0">
              <a:cs typeface="+mj-cs"/>
            </a:endParaRPr>
          </a:p>
        </p:txBody>
      </p:sp>
      <p:cxnSp>
        <p:nvCxnSpPr>
          <p:cNvPr id="299" name="Straight Connector 49"/>
          <p:cNvCxnSpPr/>
          <p:nvPr/>
        </p:nvCxnSpPr>
        <p:spPr>
          <a:xfrm flipV="1">
            <a:off x="2447129" y="5531113"/>
            <a:ext cx="461850" cy="5834"/>
          </a:xfrm>
          <a:prstGeom prst="line">
            <a:avLst/>
          </a:prstGeom>
          <a:ln w="3810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10"/>
          <p:cNvCxnSpPr/>
          <p:nvPr/>
        </p:nvCxnSpPr>
        <p:spPr>
          <a:xfrm>
            <a:off x="2907190" y="5508195"/>
            <a:ext cx="0" cy="4478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Rectangle 79"/>
          <p:cNvSpPr/>
          <p:nvPr/>
        </p:nvSpPr>
        <p:spPr>
          <a:xfrm>
            <a:off x="1161535" y="5346447"/>
            <a:ext cx="2050456" cy="95890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n>
                <a:solidFill>
                  <a:schemeClr val="tx1"/>
                </a:solidFill>
                <a:prstDash val="lgDash"/>
              </a:ln>
              <a:noFill/>
            </a:endParaRPr>
          </a:p>
        </p:txBody>
      </p:sp>
      <p:cxnSp>
        <p:nvCxnSpPr>
          <p:cNvPr id="302" name="Straight Arrow Connector 94"/>
          <p:cNvCxnSpPr/>
          <p:nvPr/>
        </p:nvCxnSpPr>
        <p:spPr>
          <a:xfrm flipV="1">
            <a:off x="2240441" y="6112213"/>
            <a:ext cx="361949" cy="1"/>
          </a:xfrm>
          <a:prstGeom prst="straightConnector1">
            <a:avLst/>
          </a:prstGeom>
          <a:ln w="3810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 Box 1419"/>
          <p:cNvSpPr txBox="1"/>
          <p:nvPr/>
        </p:nvSpPr>
        <p:spPr>
          <a:xfrm>
            <a:off x="1297460" y="317397"/>
            <a:ext cx="10103389" cy="598030"/>
          </a:xfrm>
          <a:prstGeom prst="rect">
            <a:avLst/>
          </a:prstGeom>
          <a:solidFill>
            <a:srgbClr val="0000A4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10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Arial"/>
              </a:rPr>
              <a:t>Investigation, design and simulation of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/>
                <a:cs typeface="Arial"/>
              </a:rPr>
              <a:t> 1.8 Tb/s  extended system </a:t>
            </a:r>
            <a:endParaRPr lang="en-US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9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9" grpId="0" animBg="1"/>
      <p:bldP spid="240" grpId="0" animBg="1"/>
      <p:bldP spid="243" grpId="0" animBg="1"/>
      <p:bldP spid="244" grpId="0" animBg="1"/>
      <p:bldP spid="245" grpId="0"/>
      <p:bldP spid="246" grpId="0" animBg="1"/>
      <p:bldP spid="251" grpId="0" animBg="1"/>
      <p:bldP spid="252" grpId="0" animBg="1"/>
      <p:bldP spid="254" grpId="0"/>
      <p:bldP spid="258" grpId="0" animBg="1"/>
      <p:bldP spid="259" grpId="0" animBg="1"/>
      <p:bldP spid="261" grpId="0" animBg="1"/>
      <p:bldP spid="262" grpId="0" animBg="1"/>
      <p:bldP spid="264" grpId="0"/>
      <p:bldP spid="269" grpId="0"/>
      <p:bldP spid="270" grpId="0"/>
      <p:bldP spid="274" grpId="0" animBg="1"/>
      <p:bldP spid="276" grpId="0" animBg="1"/>
      <p:bldP spid="277" grpId="0" animBg="1"/>
      <p:bldP spid="279" grpId="0" animBg="1"/>
      <p:bldP spid="281" grpId="0" animBg="1"/>
      <p:bldP spid="282" grpId="0" animBg="1"/>
      <p:bldP spid="284" grpId="0"/>
      <p:bldP spid="285" grpId="0"/>
      <p:bldP spid="286" grpId="0" animBg="1"/>
      <p:bldP spid="287" grpId="0" animBg="1"/>
      <p:bldP spid="289" grpId="0" animBg="1"/>
      <p:bldP spid="290" grpId="0" animBg="1"/>
      <p:bldP spid="291" grpId="0" animBg="1"/>
      <p:bldP spid="294" grpId="0" animBg="1"/>
      <p:bldP spid="296" grpId="0" animBg="1"/>
      <p:bldP spid="297" grpId="0" animBg="1"/>
      <p:bldP spid="298" grpId="0" animBg="1"/>
      <p:bldP spid="301" grpId="0" animBg="1"/>
      <p:bldP spid="3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9417" y="54080"/>
            <a:ext cx="2497800" cy="58477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Applications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884" y="5339531"/>
            <a:ext cx="7421566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42900" indent="-342900" algn="justLow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>
                <a:solidFill>
                  <a:schemeClr val="bg1"/>
                </a:solidFill>
              </a:rPr>
              <a:t>multimedia services and cloud computed </a:t>
            </a:r>
            <a:r>
              <a:rPr lang="en-US" sz="2400" b="1" dirty="0" smtClean="0">
                <a:solidFill>
                  <a:schemeClr val="bg1"/>
                </a:solidFill>
              </a:rPr>
              <a:t>requirements.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9019\Desktop\seminar 28-11-2017\c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405" y="388706"/>
            <a:ext cx="2590587" cy="26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9019\Desktop\seminar 28-11-2017\c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35" y="3372476"/>
            <a:ext cx="34385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162180" y="1063746"/>
            <a:ext cx="6115790" cy="1569660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42900" lvl="0" indent="-342900" algn="justLow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CAP has been widely used in asynchronous digital subscriber link and asynchronous transfer mode local area network.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48532" y="2852644"/>
            <a:ext cx="6115790" cy="1200329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42900" lvl="0" indent="-342900" algn="justLow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Data-center applications among which are high </a:t>
            </a:r>
            <a:r>
              <a:rPr lang="en-US" sz="2400" b="1" dirty="0" smtClean="0">
                <a:solidFill>
                  <a:schemeClr val="bg1"/>
                </a:solidFill>
              </a:rPr>
              <a:t>quality </a:t>
            </a:r>
            <a:r>
              <a:rPr lang="en-US" sz="2400" b="1" dirty="0">
                <a:solidFill>
                  <a:schemeClr val="bg1"/>
                </a:solidFill>
              </a:rPr>
              <a:t>television, video-on-demand online gaming, and high speed internet.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62180" y="4292152"/>
            <a:ext cx="6115790" cy="830997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42900" lvl="0" indent="-342900" algn="justLow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High speed of local area network (LAN) interfaces.</a:t>
            </a:r>
          </a:p>
        </p:txBody>
      </p:sp>
    </p:spTree>
    <p:extLst>
      <p:ext uri="{BB962C8B-B14F-4D97-AF65-F5344CB8AC3E}">
        <p14:creationId xmlns:p14="http://schemas.microsoft.com/office/powerpoint/2010/main" val="6310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16" y="696020"/>
            <a:ext cx="54483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00102" y="1915272"/>
            <a:ext cx="5602405" cy="138638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cs typeface="Times New Roman" pitchFamily="18" charset="0"/>
              </a:rPr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8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cs typeface="Times New Roman" pitchFamily="18" charset="0"/>
              </a:rPr>
              <a:t>Thank you for Your Listening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727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3585" y="117704"/>
            <a:ext cx="2153154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590" y="1259420"/>
            <a:ext cx="2331087" cy="461665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of the work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0693" y="5291000"/>
            <a:ext cx="1776448" cy="461665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275527" y="3352449"/>
            <a:ext cx="10430099" cy="461665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Investigation, </a:t>
            </a:r>
            <a:r>
              <a:rPr lang="en-US" sz="2400" b="1" dirty="0">
                <a:solidFill>
                  <a:schemeClr val="bg1"/>
                </a:solidFill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</a:rPr>
              <a:t>esign and simulation of 112 Gb/s multiband CAP/QAM 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397" y="5913651"/>
            <a:ext cx="1846211" cy="461665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9350" y="6694229"/>
            <a:ext cx="12234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n w="0"/>
                <a:solidFill>
                  <a:srgbClr val="115B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Majidah Hameed Majeed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298998" y="2606977"/>
            <a:ext cx="7306295" cy="461665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CAP modulation: Problem definition, CAP modulator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14"/>
          <p:cNvSpPr/>
          <p:nvPr/>
        </p:nvSpPr>
        <p:spPr>
          <a:xfrm>
            <a:off x="353590" y="1887890"/>
            <a:ext cx="1855829" cy="461665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4"/>
          <p:cNvSpPr/>
          <p:nvPr/>
        </p:nvSpPr>
        <p:spPr>
          <a:xfrm>
            <a:off x="290693" y="4080985"/>
            <a:ext cx="8671798" cy="461665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Investigation, design, and simulation of extended 1.8 Tb/s system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65907" y="4700993"/>
            <a:ext cx="1843774" cy="461665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77784" y="66137"/>
            <a:ext cx="2760115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Aim of the work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419"/>
          <p:cNvSpPr txBox="1"/>
          <p:nvPr/>
        </p:nvSpPr>
        <p:spPr>
          <a:xfrm>
            <a:off x="2613350" y="625156"/>
            <a:ext cx="9270203" cy="716756"/>
          </a:xfrm>
          <a:prstGeom prst="rect">
            <a:avLst/>
          </a:prstGeom>
          <a:solidFill>
            <a:srgbClr val="000099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Investigate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analysis of  terabit 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ransmission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for short reach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optical communication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systems </a:t>
            </a:r>
            <a:endParaRPr lang="en-US" sz="2000" dirty="0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 Box 1419"/>
          <p:cNvSpPr txBox="1"/>
          <p:nvPr/>
        </p:nvSpPr>
        <p:spPr>
          <a:xfrm>
            <a:off x="3370987" y="4635305"/>
            <a:ext cx="7165073" cy="539477"/>
          </a:xfrm>
          <a:prstGeom prst="rect">
            <a:avLst/>
          </a:prstGeom>
          <a:solidFill>
            <a:srgbClr val="E6B9B8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1000"/>
              </a:spcAft>
            </a:pPr>
            <a:r>
              <a:rPr lang="en-US" sz="2000" b="1" dirty="0" smtClean="0">
                <a:solidFill>
                  <a:srgbClr val="0033CC"/>
                </a:solidFill>
                <a:latin typeface="Calibri" panose="020F0502020204030204" pitchFamily="34" charset="0"/>
                <a:ea typeface="Calibri"/>
                <a:cs typeface="Arial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/>
                <a:cs typeface="Arial"/>
              </a:rPr>
              <a:t> Simulate the performance of the systems using OptiSystem 14.0</a:t>
            </a:r>
            <a:endParaRPr lang="en-US" sz="2000" b="1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/>
              <a:cs typeface="Arial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2590451" y="1382079"/>
            <a:ext cx="8914609" cy="3324458"/>
            <a:chOff x="875951" y="1420179"/>
            <a:chExt cx="8914609" cy="3324458"/>
          </a:xfrm>
        </p:grpSpPr>
        <p:sp>
          <p:nvSpPr>
            <p:cNvPr id="6" name="Text Box 1419"/>
            <p:cNvSpPr txBox="1"/>
            <p:nvPr/>
          </p:nvSpPr>
          <p:spPr>
            <a:xfrm>
              <a:off x="1218083" y="1420179"/>
              <a:ext cx="3329658" cy="359614"/>
            </a:xfrm>
            <a:prstGeom prst="rect">
              <a:avLst/>
            </a:prstGeom>
            <a:solidFill>
              <a:srgbClr val="000099"/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Aft>
                  <a:spcPts val="1000"/>
                </a:spcAft>
              </a:pPr>
              <a:r>
                <a:rPr lang="en-US" sz="2000" b="1" dirty="0" err="1" smtClean="0">
                  <a:solidFill>
                    <a:srgbClr val="FFFF00"/>
                  </a:solidFill>
                  <a:latin typeface="Calibri" panose="020F0502020204030204" pitchFamily="34" charset="0"/>
                  <a:ea typeface="Calibri"/>
                  <a:cs typeface="Arial"/>
                </a:rPr>
                <a:t>Investgate</a:t>
              </a:r>
              <a:r>
                <a:rPr lang="en-US" sz="2000" b="1" dirty="0" smtClean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 CAP/QAM system </a:t>
              </a:r>
              <a:endParaRPr lang="en-US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  <p:cxnSp>
          <p:nvCxnSpPr>
            <p:cNvPr id="7" name="رابط مستقيم 6"/>
            <p:cNvCxnSpPr/>
            <p:nvPr/>
          </p:nvCxnSpPr>
          <p:spPr>
            <a:xfrm flipH="1">
              <a:off x="898849" y="1599986"/>
              <a:ext cx="1" cy="1570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>
              <a:off x="898020" y="2083792"/>
              <a:ext cx="294663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>
              <a:off x="875951" y="3185509"/>
              <a:ext cx="404063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1419"/>
            <p:cNvSpPr txBox="1"/>
            <p:nvPr/>
          </p:nvSpPr>
          <p:spPr>
            <a:xfrm>
              <a:off x="1239137" y="2932736"/>
              <a:ext cx="7582423" cy="4745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Aft>
                  <a:spcPts val="1000"/>
                </a:spcAft>
              </a:pPr>
              <a:r>
                <a:rPr lang="en-US" sz="2000" b="1" dirty="0" smtClean="0">
                  <a:solidFill>
                    <a:srgbClr val="0033CC"/>
                  </a:solidFill>
                  <a:latin typeface="Calibri" panose="020F0502020204030204" pitchFamily="34" charset="0"/>
                  <a:ea typeface="Calibri"/>
                  <a:cs typeface="Arial"/>
                </a:rPr>
                <a:t> </a:t>
              </a:r>
              <a:r>
                <a:rPr lang="en-US" sz="2000" b="1" dirty="0" smtClean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 Derive mathematical expressions of the system using</a:t>
              </a:r>
              <a:endParaRPr lang="en-US" sz="2000" b="1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75075" y="3567619"/>
              <a:ext cx="0" cy="198706"/>
            </a:xfrm>
            <a:prstGeom prst="straightConnector1">
              <a:avLst/>
            </a:prstGeom>
            <a:ln w="412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1419"/>
            <p:cNvSpPr txBox="1"/>
            <p:nvPr/>
          </p:nvSpPr>
          <p:spPr>
            <a:xfrm>
              <a:off x="2023150" y="3733968"/>
              <a:ext cx="2303850" cy="4248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Aft>
                  <a:spcPts val="1000"/>
                </a:spcAft>
              </a:pPr>
              <a:r>
                <a:rPr lang="en-US" b="1" dirty="0" smtClean="0">
                  <a:solidFill>
                    <a:srgbClr val="0033CC"/>
                  </a:solidFill>
                  <a:latin typeface="Calibri" panose="020F0502020204030204" pitchFamily="34" charset="0"/>
                  <a:ea typeface="Calibri"/>
                  <a:cs typeface="Arial"/>
                </a:rPr>
                <a:t> </a:t>
              </a:r>
              <a:r>
                <a:rPr lang="en-US" b="1" dirty="0" smtClean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 CAP transmitter</a:t>
              </a:r>
              <a:endParaRPr lang="en-US" b="1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  <p:sp>
          <p:nvSpPr>
            <p:cNvPr id="13" name="Text Box 1419"/>
            <p:cNvSpPr txBox="1"/>
            <p:nvPr/>
          </p:nvSpPr>
          <p:spPr>
            <a:xfrm>
              <a:off x="5664528" y="3733968"/>
              <a:ext cx="2810731" cy="4337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Aft>
                  <a:spcPts val="1000"/>
                </a:spcAft>
              </a:pPr>
              <a:r>
                <a:rPr lang="en-US" b="1" dirty="0" smtClean="0">
                  <a:solidFill>
                    <a:srgbClr val="0033CC"/>
                  </a:solidFill>
                  <a:latin typeface="Calibri" panose="020F0502020204030204" pitchFamily="34" charset="0"/>
                  <a:ea typeface="Calibri"/>
                  <a:cs typeface="Arial"/>
                </a:rPr>
                <a:t> </a:t>
              </a:r>
              <a:r>
                <a:rPr lang="en-US" b="1" dirty="0" smtClean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 QAM or CAP receiver</a:t>
              </a:r>
              <a:endParaRPr lang="en-US" b="1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  <p:sp>
          <p:nvSpPr>
            <p:cNvPr id="14" name="Text Box 1419"/>
            <p:cNvSpPr txBox="1"/>
            <p:nvPr/>
          </p:nvSpPr>
          <p:spPr>
            <a:xfrm>
              <a:off x="3004841" y="4310897"/>
              <a:ext cx="4100494" cy="4337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Aft>
                  <a:spcPts val="1000"/>
                </a:spcAft>
              </a:pPr>
              <a:r>
                <a:rPr lang="en-US" sz="2000" b="1" dirty="0" smtClean="0">
                  <a:solidFill>
                    <a:srgbClr val="0033CC"/>
                  </a:solidFill>
                  <a:latin typeface="Calibri" panose="020F0502020204030204" pitchFamily="34" charset="0"/>
                  <a:ea typeface="Calibri"/>
                  <a:cs typeface="Arial"/>
                </a:rPr>
                <a:t> </a:t>
              </a:r>
              <a:r>
                <a:rPr lang="en-US" sz="2000" b="1" dirty="0" smtClean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 Specify simulation Parameters</a:t>
              </a:r>
              <a:endParaRPr lang="en-US" sz="2000" b="1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  <p:cxnSp>
          <p:nvCxnSpPr>
            <p:cNvPr id="15" name="رابط مستقيم 14"/>
            <p:cNvCxnSpPr/>
            <p:nvPr/>
          </p:nvCxnSpPr>
          <p:spPr>
            <a:xfrm>
              <a:off x="898847" y="1600908"/>
              <a:ext cx="34029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>
              <a:off x="883553" y="2633127"/>
              <a:ext cx="34029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"/>
            <p:cNvCxnSpPr/>
            <p:nvPr/>
          </p:nvCxnSpPr>
          <p:spPr>
            <a:xfrm>
              <a:off x="3146123" y="3552065"/>
              <a:ext cx="3561999" cy="15554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"/>
            <p:cNvCxnSpPr/>
            <p:nvPr/>
          </p:nvCxnSpPr>
          <p:spPr>
            <a:xfrm>
              <a:off x="4904104" y="3408218"/>
              <a:ext cx="0" cy="143847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0"/>
            <p:cNvCxnSpPr/>
            <p:nvPr/>
          </p:nvCxnSpPr>
          <p:spPr>
            <a:xfrm>
              <a:off x="6698631" y="3540315"/>
              <a:ext cx="0" cy="198706"/>
            </a:xfrm>
            <a:prstGeom prst="straightConnector1">
              <a:avLst/>
            </a:prstGeom>
            <a:ln w="412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419"/>
            <p:cNvSpPr txBox="1"/>
            <p:nvPr/>
          </p:nvSpPr>
          <p:spPr>
            <a:xfrm>
              <a:off x="1184151" y="1844909"/>
              <a:ext cx="8606409" cy="4777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Aft>
                  <a:spcPts val="1000"/>
                </a:spcAft>
              </a:pPr>
              <a:r>
                <a:rPr lang="en-US" sz="2000" b="1" dirty="0" smtClean="0">
                  <a:solidFill>
                    <a:srgbClr val="0033CC"/>
                  </a:solidFill>
                  <a:latin typeface="Calibri" panose="020F0502020204030204" pitchFamily="34" charset="0"/>
                  <a:ea typeface="Calibri"/>
                  <a:cs typeface="Arial"/>
                </a:rPr>
                <a:t>Design +analysis of 112 Gb/s optical communication </a:t>
              </a:r>
              <a:r>
                <a:rPr lang="en-US" sz="2000" b="1" dirty="0">
                  <a:solidFill>
                    <a:srgbClr val="0033CC"/>
                  </a:solidFill>
                  <a:latin typeface="Calibri" panose="020F0502020204030204" pitchFamily="34" charset="0"/>
                  <a:ea typeface="Calibri"/>
                  <a:cs typeface="Arial"/>
                </a:rPr>
                <a:t>s</a:t>
              </a:r>
              <a:r>
                <a:rPr lang="en-US" sz="2000" b="1" dirty="0" smtClean="0">
                  <a:solidFill>
                    <a:srgbClr val="0033CC"/>
                  </a:solidFill>
                  <a:latin typeface="Calibri" panose="020F0502020204030204" pitchFamily="34" charset="0"/>
                  <a:ea typeface="Calibri"/>
                  <a:cs typeface="Arial"/>
                </a:rPr>
                <a:t>ystem based CAP format  </a:t>
              </a:r>
              <a:r>
                <a:rPr lang="en-US" sz="2000" b="1" dirty="0" smtClean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 </a:t>
              </a:r>
              <a:endParaRPr lang="en-US" sz="2000" b="1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  <p:sp>
          <p:nvSpPr>
            <p:cNvPr id="21" name="Text Box 1419"/>
            <p:cNvSpPr txBox="1"/>
            <p:nvPr/>
          </p:nvSpPr>
          <p:spPr>
            <a:xfrm>
              <a:off x="1213737" y="2407391"/>
              <a:ext cx="8480626" cy="4337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Aft>
                  <a:spcPts val="1000"/>
                </a:spcAft>
              </a:pPr>
              <a:r>
                <a:rPr lang="en-US" sz="2000" b="1" dirty="0" smtClean="0">
                  <a:solidFill>
                    <a:srgbClr val="0033CC"/>
                  </a:solidFill>
                  <a:latin typeface="Calibri" panose="020F0502020204030204" pitchFamily="34" charset="0"/>
                  <a:ea typeface="Calibri"/>
                  <a:cs typeface="Arial"/>
                </a:rPr>
                <a:t>Theoretical modeling framework and performance assessment </a:t>
              </a:r>
              <a:r>
                <a:rPr lang="en-US" sz="2000" b="1" dirty="0" smtClean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 </a:t>
              </a:r>
              <a:endParaRPr lang="en-US" sz="2000" b="1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</p:grpSp>
      <p:cxnSp>
        <p:nvCxnSpPr>
          <p:cNvPr id="22" name="Straight Arrow Connector 25"/>
          <p:cNvCxnSpPr/>
          <p:nvPr/>
        </p:nvCxnSpPr>
        <p:spPr>
          <a:xfrm>
            <a:off x="778476" y="1894092"/>
            <a:ext cx="18348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30"/>
          <p:cNvCxnSpPr/>
          <p:nvPr/>
        </p:nvCxnSpPr>
        <p:spPr>
          <a:xfrm>
            <a:off x="778476" y="589357"/>
            <a:ext cx="0" cy="12887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32-Point Star 32"/>
          <p:cNvSpPr/>
          <p:nvPr/>
        </p:nvSpPr>
        <p:spPr>
          <a:xfrm>
            <a:off x="1457841" y="1681490"/>
            <a:ext cx="442771" cy="399804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cs typeface="+mj-cs"/>
              </a:rPr>
              <a:t>1</a:t>
            </a:r>
            <a:endParaRPr lang="ar-IQ" b="1" dirty="0">
              <a:solidFill>
                <a:sysClr val="windowText" lastClr="000000"/>
              </a:solidFill>
              <a:cs typeface="+mj-cs"/>
            </a:endParaRPr>
          </a:p>
        </p:txBody>
      </p:sp>
      <p:sp>
        <p:nvSpPr>
          <p:cNvPr id="25" name="32-Point Star 36"/>
          <p:cNvSpPr/>
          <p:nvPr/>
        </p:nvSpPr>
        <p:spPr>
          <a:xfrm>
            <a:off x="1457841" y="1678192"/>
            <a:ext cx="442771" cy="399804"/>
          </a:xfrm>
          <a:prstGeom prst="star32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cs typeface="+mj-cs"/>
              </a:rPr>
              <a:t>2</a:t>
            </a:r>
            <a:endParaRPr lang="ar-IQ" b="1" dirty="0">
              <a:solidFill>
                <a:sysClr val="windowText" lastClr="000000"/>
              </a:solidFill>
              <a:cs typeface="+mj-cs"/>
            </a:endParaRPr>
          </a:p>
        </p:txBody>
      </p:sp>
      <p:grpSp>
        <p:nvGrpSpPr>
          <p:cNvPr id="26" name="Group 53"/>
          <p:cNvGrpSpPr/>
          <p:nvPr/>
        </p:nvGrpSpPr>
        <p:grpSpPr>
          <a:xfrm>
            <a:off x="2624343" y="1595330"/>
            <a:ext cx="8541648" cy="1907741"/>
            <a:chOff x="2504319" y="1799619"/>
            <a:chExt cx="8208969" cy="1907741"/>
          </a:xfrm>
        </p:grpSpPr>
        <p:sp>
          <p:nvSpPr>
            <p:cNvPr id="27" name="Rectangle 38"/>
            <p:cNvSpPr/>
            <p:nvPr/>
          </p:nvSpPr>
          <p:spPr>
            <a:xfrm>
              <a:off x="2504319" y="1799619"/>
              <a:ext cx="8208969" cy="646331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smtClean="0">
                  <a:solidFill>
                    <a:srgbClr val="00CC00"/>
                  </a:solidFill>
                </a:rPr>
                <a:t>Investigate</a:t>
              </a:r>
              <a:r>
                <a:rPr lang="en-US" b="1" dirty="0">
                  <a:solidFill>
                    <a:srgbClr val="00CC00"/>
                  </a:solidFill>
                </a:rPr>
                <a:t>, plan the careful </a:t>
              </a:r>
              <a:r>
                <a:rPr lang="en-US" b="1" dirty="0" smtClean="0">
                  <a:solidFill>
                    <a:srgbClr val="00CC00"/>
                  </a:solidFill>
                </a:rPr>
                <a:t>consideration </a:t>
              </a:r>
              <a:r>
                <a:rPr lang="en-US" b="1" dirty="0">
                  <a:solidFill>
                    <a:srgbClr val="00CC00"/>
                  </a:solidFill>
                </a:rPr>
                <a:t>in performing and </a:t>
              </a:r>
              <a:r>
                <a:rPr lang="en-US" b="1" dirty="0" smtClean="0">
                  <a:solidFill>
                    <a:srgbClr val="00CC00"/>
                  </a:solidFill>
                </a:rPr>
                <a:t>setting </a:t>
              </a:r>
              <a:r>
                <a:rPr lang="en-US" b="1" dirty="0">
                  <a:solidFill>
                    <a:srgbClr val="00CC00"/>
                  </a:solidFill>
                </a:rPr>
                <a:t>the accurate values of </a:t>
              </a:r>
              <a:r>
                <a:rPr lang="en-US" b="1" dirty="0" smtClean="0">
                  <a:solidFill>
                    <a:srgbClr val="00CC00"/>
                  </a:solidFill>
                </a:rPr>
                <a:t>the parameters </a:t>
              </a:r>
              <a:r>
                <a:rPr lang="en-US" b="1" dirty="0">
                  <a:solidFill>
                    <a:srgbClr val="00CC00"/>
                  </a:solidFill>
                </a:rPr>
                <a:t>for WDM to simulate the extended </a:t>
              </a:r>
              <a:r>
                <a:rPr lang="en-US" b="1" dirty="0" smtClean="0">
                  <a:solidFill>
                    <a:srgbClr val="00CC00"/>
                  </a:solidFill>
                </a:rPr>
                <a:t>system</a:t>
              </a:r>
              <a:endParaRPr lang="en-US" b="1" dirty="0">
                <a:solidFill>
                  <a:srgbClr val="00CC00"/>
                </a:solidFill>
              </a:endParaRPr>
            </a:p>
          </p:txBody>
        </p:sp>
        <p:cxnSp>
          <p:nvCxnSpPr>
            <p:cNvPr id="28" name="Straight Arrow Connector 39"/>
            <p:cNvCxnSpPr/>
            <p:nvPr/>
          </p:nvCxnSpPr>
          <p:spPr>
            <a:xfrm>
              <a:off x="4729746" y="2590931"/>
              <a:ext cx="0" cy="2269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8"/>
            <p:cNvCxnSpPr/>
            <p:nvPr/>
          </p:nvCxnSpPr>
          <p:spPr>
            <a:xfrm>
              <a:off x="4713494" y="2590931"/>
              <a:ext cx="3561999" cy="155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4"/>
            <p:cNvCxnSpPr/>
            <p:nvPr/>
          </p:nvCxnSpPr>
          <p:spPr>
            <a:xfrm>
              <a:off x="6514829" y="2434384"/>
              <a:ext cx="0" cy="1438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10"/>
            <p:cNvCxnSpPr/>
            <p:nvPr/>
          </p:nvCxnSpPr>
          <p:spPr>
            <a:xfrm>
              <a:off x="8266002" y="2601981"/>
              <a:ext cx="0" cy="19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Text Box 1419"/>
            <p:cNvSpPr txBox="1"/>
            <p:nvPr/>
          </p:nvSpPr>
          <p:spPr>
            <a:xfrm>
              <a:off x="3357955" y="2799471"/>
              <a:ext cx="2816252" cy="4248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rtl="0">
                <a:spcAft>
                  <a:spcPts val="1000"/>
                </a:spcAft>
              </a:pPr>
              <a:r>
                <a:rPr lang="en-US" b="1" dirty="0" smtClean="0">
                  <a:solidFill>
                    <a:srgbClr val="0033CC"/>
                  </a:solidFill>
                  <a:latin typeface="Calibri" panose="020F0502020204030204" pitchFamily="34" charset="0"/>
                  <a:ea typeface="Calibri"/>
                  <a:cs typeface="Arial"/>
                </a:rPr>
                <a:t> </a:t>
              </a:r>
              <a:r>
                <a:rPr lang="en-US" b="1" dirty="0" smtClean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 100 GHz channel spacing</a:t>
              </a:r>
              <a:endParaRPr lang="en-US" b="1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  <p:sp>
          <p:nvSpPr>
            <p:cNvPr id="33" name="Text Box 1419"/>
            <p:cNvSpPr txBox="1"/>
            <p:nvPr/>
          </p:nvSpPr>
          <p:spPr>
            <a:xfrm>
              <a:off x="6868943" y="2790587"/>
              <a:ext cx="2816252" cy="4248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rtl="0">
                <a:spcAft>
                  <a:spcPts val="1000"/>
                </a:spcAft>
              </a:pPr>
              <a:r>
                <a:rPr lang="en-US" b="1" dirty="0" smtClean="0">
                  <a:solidFill>
                    <a:srgbClr val="0033CC"/>
                  </a:solidFill>
                  <a:latin typeface="Calibri" panose="020F0502020204030204" pitchFamily="34" charset="0"/>
                  <a:ea typeface="Calibri"/>
                  <a:cs typeface="Arial"/>
                </a:rPr>
                <a:t> </a:t>
              </a:r>
              <a:r>
                <a:rPr lang="en-US" b="1" dirty="0" smtClean="0">
                  <a:solidFill>
                    <a:srgbClr val="0033CC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 200 GHz channel spacing</a:t>
              </a:r>
              <a:endParaRPr lang="en-US" b="1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  <p:cxnSp>
          <p:nvCxnSpPr>
            <p:cNvPr id="34" name="Straight Connector 8"/>
            <p:cNvCxnSpPr/>
            <p:nvPr/>
          </p:nvCxnSpPr>
          <p:spPr>
            <a:xfrm>
              <a:off x="4725699" y="3547959"/>
              <a:ext cx="3561999" cy="155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Connector 4"/>
            <p:cNvCxnSpPr/>
            <p:nvPr/>
          </p:nvCxnSpPr>
          <p:spPr>
            <a:xfrm>
              <a:off x="6553524" y="3563513"/>
              <a:ext cx="0" cy="1438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10"/>
          <p:cNvCxnSpPr/>
          <p:nvPr/>
        </p:nvCxnSpPr>
        <p:spPr>
          <a:xfrm>
            <a:off x="4927725" y="3011075"/>
            <a:ext cx="0" cy="3429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10"/>
          <p:cNvCxnSpPr/>
          <p:nvPr/>
        </p:nvCxnSpPr>
        <p:spPr>
          <a:xfrm>
            <a:off x="8636125" y="3036475"/>
            <a:ext cx="0" cy="3429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Text Box 1419"/>
          <p:cNvSpPr txBox="1"/>
          <p:nvPr/>
        </p:nvSpPr>
        <p:spPr>
          <a:xfrm>
            <a:off x="2580598" y="3508223"/>
            <a:ext cx="9270203" cy="895065"/>
          </a:xfrm>
          <a:prstGeom prst="rect">
            <a:avLst/>
          </a:prstGeom>
          <a:solidFill>
            <a:srgbClr val="000099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chemeClr val="bg1"/>
                </a:solidFill>
              </a:rPr>
              <a:t>Present the </a:t>
            </a:r>
            <a:r>
              <a:rPr lang="en-US" sz="2000" b="1" dirty="0">
                <a:solidFill>
                  <a:schemeClr val="bg1"/>
                </a:solidFill>
              </a:rPr>
              <a:t>design and </a:t>
            </a:r>
            <a:r>
              <a:rPr lang="en-US" b="1" dirty="0">
                <a:solidFill>
                  <a:schemeClr val="bg1"/>
                </a:solidFill>
              </a:rPr>
              <a:t>investigation of 1.8 Tb/s WDM system based on multiband CAP-16 using 16 CW lasers and SMF operating at C band and O band to be compared with that of  single-band </a:t>
            </a:r>
          </a:p>
          <a:p>
            <a:pPr algn="ctr">
              <a:spcAft>
                <a:spcPts val="1000"/>
              </a:spcAft>
            </a:pPr>
            <a:endParaRPr lang="en-US" dirty="0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4" grpId="0" animBg="1"/>
      <p:bldP spid="24" grpId="1" animBg="1"/>
      <p:bldP spid="25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60220" y="4621385"/>
            <a:ext cx="6115790" cy="1938992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Low"/>
            <a:r>
              <a:rPr lang="en-US" sz="2400" b="1" dirty="0" smtClean="0">
                <a:solidFill>
                  <a:schemeClr val="bg1"/>
                </a:solidFill>
              </a:rPr>
              <a:t>. When </a:t>
            </a:r>
            <a:r>
              <a:rPr lang="en-US" sz="2400" b="1" dirty="0">
                <a:solidFill>
                  <a:schemeClr val="bg1"/>
                </a:solidFill>
              </a:rPr>
              <a:t>the number of different services of the users and access chances are increased, the high speed of local area network (LAN) interfaces such like 40 </a:t>
            </a:r>
            <a:r>
              <a:rPr lang="en-US" sz="2400" b="1" dirty="0" err="1">
                <a:solidFill>
                  <a:schemeClr val="bg1"/>
                </a:solidFill>
              </a:rPr>
              <a:t>GbE</a:t>
            </a:r>
            <a:r>
              <a:rPr lang="en-US" sz="2400" b="1" dirty="0">
                <a:solidFill>
                  <a:schemeClr val="bg1"/>
                </a:solidFill>
              </a:rPr>
              <a:t> and 100 </a:t>
            </a:r>
            <a:r>
              <a:rPr lang="en-US" sz="2400" b="1" dirty="0" err="1">
                <a:solidFill>
                  <a:schemeClr val="bg1"/>
                </a:solidFill>
              </a:rPr>
              <a:t>GbE</a:t>
            </a:r>
            <a:r>
              <a:rPr lang="en-US" sz="2400" b="1" dirty="0">
                <a:solidFill>
                  <a:schemeClr val="bg1"/>
                </a:solidFill>
              </a:rPr>
              <a:t> are needed.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644" y="199082"/>
            <a:ext cx="2410212" cy="584775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Introduction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9019\Desktop\seminar 28-11-2017\c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84" y="818866"/>
            <a:ext cx="3905250" cy="47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260220" y="1031296"/>
            <a:ext cx="6115790" cy="1569660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42900" lvl="0" indent="-342900" algn="justLow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Over the  last decades, the users’ needs have been varied from emails and commercial dealing documents to extended broadband access.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60220" y="2844257"/>
            <a:ext cx="6115790" cy="1569660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42900" lvl="0" indent="-342900" algn="justLow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The demand for 100 Gb/s transmission capacity has been strengthened by the expectations of 40/100 Gigabit Ethernet (</a:t>
            </a:r>
            <a:r>
              <a:rPr lang="en-US" sz="2400" b="1" dirty="0" err="1">
                <a:solidFill>
                  <a:schemeClr val="bg1"/>
                </a:solidFill>
              </a:rPr>
              <a:t>GbE</a:t>
            </a:r>
            <a:r>
              <a:rPr lang="en-US" sz="2400" b="1" dirty="0">
                <a:solidFill>
                  <a:schemeClr val="bg1"/>
                </a:solidFill>
              </a:rPr>
              <a:t>).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27296" y="50431"/>
            <a:ext cx="10573279" cy="58477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</a:rPr>
              <a:t>Introduction to </a:t>
            </a:r>
            <a:r>
              <a:rPr lang="en-US" sz="3200" b="1" dirty="0" smtClean="0">
                <a:solidFill>
                  <a:schemeClr val="bg1"/>
                </a:solidFill>
              </a:rPr>
              <a:t>short reach-optical communication system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350" y="6694229"/>
            <a:ext cx="12234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n w="0"/>
                <a:solidFill>
                  <a:srgbClr val="115B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Majidah Hameed Majeed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58011" y="988962"/>
            <a:ext cx="5663647" cy="461665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Core networks      join towns (long-haul)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8011" y="2808342"/>
            <a:ext cx="4820304" cy="830997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Access networks      transfer data between users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24"/>
          <p:cNvCxnSpPr>
            <a:cxnSpLocks/>
          </p:cNvCxnSpPr>
          <p:nvPr/>
        </p:nvCxnSpPr>
        <p:spPr>
          <a:xfrm>
            <a:off x="2085936" y="1219794"/>
            <a:ext cx="32896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/>
        </p:nvSpPr>
        <p:spPr>
          <a:xfrm>
            <a:off x="39350" y="1683362"/>
            <a:ext cx="5056783" cy="830997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Metro networks       urban states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</a:rPr>
              <a:t>s a bridge between core &amp; access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24"/>
          <p:cNvCxnSpPr>
            <a:cxnSpLocks/>
          </p:cNvCxnSpPr>
          <p:nvPr/>
        </p:nvCxnSpPr>
        <p:spPr>
          <a:xfrm>
            <a:off x="2250416" y="1945864"/>
            <a:ext cx="32896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"/>
          <p:cNvSpPr txBox="1"/>
          <p:nvPr/>
        </p:nvSpPr>
        <p:spPr>
          <a:xfrm>
            <a:off x="58011" y="4162409"/>
            <a:ext cx="4839710" cy="923330"/>
          </a:xfrm>
          <a:prstGeom prst="rect">
            <a:avLst/>
          </a:prstGeom>
          <a:solidFill>
            <a:srgbClr val="FFFF65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b="1" dirty="0" smtClean="0"/>
              <a:t>Critical roll in data center communications.</a:t>
            </a:r>
          </a:p>
          <a:p>
            <a:pPr algn="l"/>
            <a:r>
              <a:rPr lang="en-US" sz="1800" b="1" dirty="0" smtClean="0"/>
              <a:t>Growing bandwidth demand is much more</a:t>
            </a:r>
          </a:p>
          <a:p>
            <a:pPr algn="l"/>
            <a:r>
              <a:rPr lang="en-US" sz="1800" b="1" dirty="0" smtClean="0"/>
              <a:t> than that of long-haul. </a:t>
            </a:r>
            <a:endParaRPr lang="en-US" sz="1800" b="1" dirty="0"/>
          </a:p>
        </p:txBody>
      </p:sp>
      <p:sp>
        <p:nvSpPr>
          <p:cNvPr id="20" name="TextBox 3"/>
          <p:cNvSpPr txBox="1"/>
          <p:nvPr/>
        </p:nvSpPr>
        <p:spPr>
          <a:xfrm>
            <a:off x="39350" y="5341136"/>
            <a:ext cx="5624297" cy="646331"/>
          </a:xfrm>
          <a:prstGeom prst="rect">
            <a:avLst/>
          </a:prstGeom>
          <a:solidFill>
            <a:srgbClr val="FFFF65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b="1" dirty="0" smtClean="0"/>
              <a:t>Key considerations;</a:t>
            </a:r>
          </a:p>
          <a:p>
            <a:pPr algn="l"/>
            <a:r>
              <a:rPr lang="en-US" sz="1800" b="1" dirty="0" smtClean="0"/>
              <a:t>Power &amp; cost efficiency and transmission performance </a:t>
            </a:r>
            <a:endParaRPr lang="en-US" sz="1800" b="1" dirty="0"/>
          </a:p>
        </p:txBody>
      </p:sp>
      <p:cxnSp>
        <p:nvCxnSpPr>
          <p:cNvPr id="23" name="Straight Arrow Connector 24"/>
          <p:cNvCxnSpPr>
            <a:cxnSpLocks/>
          </p:cNvCxnSpPr>
          <p:nvPr/>
        </p:nvCxnSpPr>
        <p:spPr>
          <a:xfrm>
            <a:off x="2350631" y="3044741"/>
            <a:ext cx="32896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54" y="1075586"/>
            <a:ext cx="6289846" cy="536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9600126" y="5550059"/>
            <a:ext cx="2551148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Simpler </a:t>
            </a:r>
            <a:r>
              <a:rPr lang="en-US" sz="2000" b="1" dirty="0" smtClean="0">
                <a:solidFill>
                  <a:srgbClr val="FFFF00"/>
                </a:solidFill>
              </a:rPr>
              <a:t>DSP</a:t>
            </a:r>
            <a:r>
              <a:rPr lang="en-US" sz="2000" b="1" dirty="0" smtClean="0">
                <a:solidFill>
                  <a:schemeClr val="bg1"/>
                </a:solidFill>
              </a:rPr>
              <a:t> does not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require </a:t>
            </a:r>
            <a:r>
              <a:rPr lang="en-US" sz="2000" b="1" dirty="0" smtClean="0">
                <a:solidFill>
                  <a:srgbClr val="FFFF00"/>
                </a:solidFill>
              </a:rPr>
              <a:t>ADC</a:t>
            </a:r>
            <a:r>
              <a:rPr lang="en-US" sz="2000" b="1" dirty="0" smtClean="0">
                <a:solidFill>
                  <a:schemeClr val="bg1"/>
                </a:solidFill>
              </a:rPr>
              <a:t> or </a:t>
            </a:r>
            <a:r>
              <a:rPr lang="en-US" sz="2000" b="1" dirty="0" smtClean="0">
                <a:solidFill>
                  <a:srgbClr val="FFFF00"/>
                </a:solidFill>
              </a:rPr>
              <a:t>DAC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26189" y="719763"/>
            <a:ext cx="3041987" cy="1323439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It neither requires </a:t>
            </a:r>
            <a:r>
              <a:rPr lang="en-US" sz="2000" b="1" dirty="0" smtClean="0">
                <a:solidFill>
                  <a:srgbClr val="FFFF00"/>
                </a:solidFill>
              </a:rPr>
              <a:t>DFT</a:t>
            </a:r>
            <a:r>
              <a:rPr lang="en-US" sz="2000" b="1" dirty="0" smtClean="0">
                <a:solidFill>
                  <a:schemeClr val="bg1"/>
                </a:solidFill>
              </a:rPr>
              <a:t> as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compared to </a:t>
            </a:r>
            <a:r>
              <a:rPr lang="en-US" sz="2000" b="1" dirty="0" smtClean="0">
                <a:solidFill>
                  <a:srgbClr val="FFFF00"/>
                </a:solidFill>
              </a:rPr>
              <a:t>OFDM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nor complex </a:t>
            </a:r>
            <a:r>
              <a:rPr lang="en-US" sz="2000" b="1" dirty="0" smtClean="0">
                <a:solidFill>
                  <a:srgbClr val="FFFF00"/>
                </a:solidFill>
              </a:rPr>
              <a:t>mixer</a:t>
            </a:r>
            <a:r>
              <a:rPr lang="en-US" sz="2000" b="1" dirty="0" smtClean="0">
                <a:solidFill>
                  <a:schemeClr val="bg1"/>
                </a:solidFill>
              </a:rPr>
              <a:t> and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LO </a:t>
            </a:r>
            <a:r>
              <a:rPr lang="en-US" sz="2000" b="1" dirty="0" smtClean="0">
                <a:solidFill>
                  <a:schemeClr val="bg1"/>
                </a:solidFill>
              </a:rPr>
              <a:t>compared to </a:t>
            </a:r>
            <a:r>
              <a:rPr lang="en-US" sz="2000" b="1" dirty="0" smtClean="0">
                <a:solidFill>
                  <a:srgbClr val="FFFF00"/>
                </a:solidFill>
              </a:rPr>
              <a:t>QAM 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2014" y="873650"/>
            <a:ext cx="2234026" cy="1015663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Problem: extra </a:t>
            </a:r>
            <a:r>
              <a:rPr lang="en-US" sz="2000" b="1" dirty="0" smtClean="0">
                <a:solidFill>
                  <a:srgbClr val="FFFF00"/>
                </a:solidFill>
              </a:rPr>
              <a:t>bit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srgbClr val="FFFF00"/>
                </a:solidFill>
              </a:rPr>
              <a:t>r</a:t>
            </a:r>
            <a:r>
              <a:rPr lang="en-US" sz="2000" b="1" dirty="0" smtClean="0">
                <a:solidFill>
                  <a:srgbClr val="FFFF00"/>
                </a:solidFill>
              </a:rPr>
              <a:t>ate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bg1"/>
                </a:solidFill>
              </a:rPr>
              <a:t>l</a:t>
            </a:r>
            <a:r>
              <a:rPr lang="en-US" sz="2000" b="1" dirty="0" smtClean="0">
                <a:solidFill>
                  <a:schemeClr val="bg1"/>
                </a:solidFill>
              </a:rPr>
              <a:t>ow </a:t>
            </a:r>
            <a:r>
              <a:rPr lang="en-US" sz="2000" b="1" dirty="0" smtClean="0">
                <a:solidFill>
                  <a:srgbClr val="FFFF00"/>
                </a:solidFill>
              </a:rPr>
              <a:t>power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 and low </a:t>
            </a:r>
            <a:r>
              <a:rPr lang="en-US" sz="2000" b="1" dirty="0" smtClean="0">
                <a:solidFill>
                  <a:srgbClr val="FFFF00"/>
                </a:solidFill>
              </a:rPr>
              <a:t>cost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Down Arrow 31"/>
          <p:cNvSpPr/>
          <p:nvPr/>
        </p:nvSpPr>
        <p:spPr>
          <a:xfrm rot="16200000">
            <a:off x="4623187" y="1189722"/>
            <a:ext cx="382133" cy="433184"/>
          </a:xfrm>
          <a:prstGeom prst="downArrow">
            <a:avLst/>
          </a:prstGeom>
          <a:solidFill>
            <a:srgbClr val="FFFF00"/>
          </a:solidFill>
          <a:ln>
            <a:solidFill>
              <a:srgbClr val="0000A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IQ"/>
          </a:p>
        </p:txBody>
      </p:sp>
      <p:sp>
        <p:nvSpPr>
          <p:cNvPr id="6" name="TextBox 3"/>
          <p:cNvSpPr txBox="1"/>
          <p:nvPr/>
        </p:nvSpPr>
        <p:spPr>
          <a:xfrm>
            <a:off x="8841364" y="4108709"/>
            <a:ext cx="3350854" cy="40011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CAP is </a:t>
            </a:r>
            <a:r>
              <a:rPr lang="en-US" sz="2000" b="1" dirty="0" smtClean="0">
                <a:solidFill>
                  <a:schemeClr val="bg1"/>
                </a:solidFill>
              </a:rPr>
              <a:t>of  Spectral efficiency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0196450" y="2860942"/>
            <a:ext cx="1525650" cy="461665"/>
          </a:xfrm>
          <a:prstGeom prst="rect">
            <a:avLst/>
          </a:prstGeom>
          <a:solidFill>
            <a:srgbClr val="00A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Solution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5425" y="53732"/>
                <a:ext cx="3196709" cy="5232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A4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0000A4"/>
                          </a:solidFill>
                          <a:latin typeface="Cambria Math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A4"/>
                          </a:solidFill>
                          <a:latin typeface="Cambria Math"/>
                        </a:rPr>
                        <m:t>roblem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A4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A4"/>
                          </a:solidFill>
                          <a:latin typeface="Cambria Math"/>
                        </a:rPr>
                        <m:t>definition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rgbClr val="0000A4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solidFill>
                    <a:srgbClr val="0000A4"/>
                  </a:solidFill>
                </a:endParaRP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5" y="53732"/>
                <a:ext cx="319670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0000A4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31"/>
          <p:cNvSpPr/>
          <p:nvPr/>
        </p:nvSpPr>
        <p:spPr>
          <a:xfrm rot="16200000">
            <a:off x="8663432" y="1221483"/>
            <a:ext cx="382133" cy="412557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IQ"/>
          </a:p>
        </p:txBody>
      </p:sp>
      <p:sp>
        <p:nvSpPr>
          <p:cNvPr id="10" name="Down Arrow 31"/>
          <p:cNvSpPr/>
          <p:nvPr/>
        </p:nvSpPr>
        <p:spPr>
          <a:xfrm>
            <a:off x="10699048" y="4793874"/>
            <a:ext cx="382133" cy="425971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IQ"/>
          </a:p>
        </p:txBody>
      </p:sp>
      <p:sp>
        <p:nvSpPr>
          <p:cNvPr id="11" name="TextBox 3"/>
          <p:cNvSpPr txBox="1"/>
          <p:nvPr/>
        </p:nvSpPr>
        <p:spPr>
          <a:xfrm>
            <a:off x="158257" y="702117"/>
            <a:ext cx="4102100" cy="1938992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PAM limits its </a:t>
            </a:r>
            <a:r>
              <a:rPr lang="en-US" sz="2000" b="1" dirty="0" smtClean="0">
                <a:solidFill>
                  <a:srgbClr val="FFFF00"/>
                </a:solidFill>
              </a:rPr>
              <a:t>SE</a:t>
            </a:r>
            <a:r>
              <a:rPr lang="en-US" sz="2000" b="1" dirty="0" smtClean="0">
                <a:solidFill>
                  <a:schemeClr val="bg1"/>
                </a:solidFill>
              </a:rPr>
              <a:t>, high number 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f levels are affected by </a:t>
            </a:r>
            <a:r>
              <a:rPr lang="en-US" sz="2000" b="1" dirty="0" smtClean="0">
                <a:solidFill>
                  <a:srgbClr val="FFFF00"/>
                </a:solidFill>
              </a:rPr>
              <a:t>noise. 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PAM affected by </a:t>
            </a:r>
            <a:r>
              <a:rPr lang="en-US" sz="2000" b="1" dirty="0" smtClean="0">
                <a:solidFill>
                  <a:srgbClr val="FFFF00"/>
                </a:solidFill>
              </a:rPr>
              <a:t>nonlinear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transfer function </a:t>
            </a:r>
            <a:r>
              <a:rPr lang="en-US" sz="2000" b="1" dirty="0" smtClean="0">
                <a:solidFill>
                  <a:schemeClr val="bg1"/>
                </a:solidFill>
              </a:rPr>
              <a:t>of modulator.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PAM affected by </a:t>
            </a:r>
            <a:r>
              <a:rPr lang="en-US" sz="2000" b="1" dirty="0" smtClean="0">
                <a:solidFill>
                  <a:srgbClr val="FFFF00"/>
                </a:solidFill>
              </a:rPr>
              <a:t>CD &amp; LP </a:t>
            </a:r>
            <a:r>
              <a:rPr lang="en-US" sz="2000" b="1" dirty="0" smtClean="0">
                <a:solidFill>
                  <a:srgbClr val="FFFF00"/>
                </a:solidFill>
              </a:rPr>
              <a:t>channel </a:t>
            </a:r>
            <a:r>
              <a:rPr lang="en-US" sz="2000" b="1" dirty="0" err="1" smtClean="0">
                <a:solidFill>
                  <a:srgbClr val="FFFF00"/>
                </a:solidFill>
              </a:rPr>
              <a:t>charactersitic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Rounded Rectangle 12"/>
          <p:cNvSpPr>
            <a:spLocks noChangeArrowheads="1"/>
          </p:cNvSpPr>
          <p:nvPr/>
        </p:nvSpPr>
        <p:spPr bwMode="auto">
          <a:xfrm>
            <a:off x="3782556" y="3460374"/>
            <a:ext cx="485775" cy="287338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4430256" y="3460691"/>
            <a:ext cx="342900" cy="287338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S/P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24"/>
          <p:cNvCxnSpPr>
            <a:cxnSpLocks/>
          </p:cNvCxnSpPr>
          <p:nvPr/>
        </p:nvCxnSpPr>
        <p:spPr>
          <a:xfrm>
            <a:off x="4773156" y="3609599"/>
            <a:ext cx="266700" cy="9525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2"/>
          <p:cNvCxnSpPr>
            <a:cxnSpLocks/>
          </p:cNvCxnSpPr>
          <p:nvPr/>
        </p:nvCxnSpPr>
        <p:spPr>
          <a:xfrm>
            <a:off x="6420981" y="4527174"/>
            <a:ext cx="190500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4"/>
          <p:cNvSpPr>
            <a:spLocks/>
          </p:cNvSpPr>
          <p:nvPr/>
        </p:nvSpPr>
        <p:spPr bwMode="auto">
          <a:xfrm>
            <a:off x="6605131" y="4374774"/>
            <a:ext cx="942975" cy="30480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Q-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Tx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Filter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Or 9"/>
          <p:cNvSpPr>
            <a:spLocks/>
          </p:cNvSpPr>
          <p:nvPr/>
        </p:nvSpPr>
        <p:spPr>
          <a:xfrm>
            <a:off x="7735431" y="2928879"/>
            <a:ext cx="238125" cy="216535"/>
          </a:xfrm>
          <a:prstGeom prst="flowChartOr">
            <a:avLst/>
          </a:prstGeom>
          <a:solidFill>
            <a:srgbClr val="93CDDD"/>
          </a:solidFill>
          <a:ln w="28575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18" name="Straight Connector 52"/>
          <p:cNvCxnSpPr>
            <a:cxnSpLocks/>
          </p:cNvCxnSpPr>
          <p:nvPr/>
        </p:nvCxnSpPr>
        <p:spPr>
          <a:xfrm>
            <a:off x="6466048" y="3319404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2"/>
          <p:cNvCxnSpPr>
            <a:cxnSpLocks/>
          </p:cNvCxnSpPr>
          <p:nvPr/>
        </p:nvCxnSpPr>
        <p:spPr>
          <a:xfrm>
            <a:off x="7516356" y="3325119"/>
            <a:ext cx="3524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41"/>
          <p:cNvCxnSpPr>
            <a:cxnSpLocks/>
          </p:cNvCxnSpPr>
          <p:nvPr/>
        </p:nvCxnSpPr>
        <p:spPr>
          <a:xfrm flipV="1">
            <a:off x="7868781" y="3109854"/>
            <a:ext cx="0" cy="228600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33"/>
          <p:cNvSpPr>
            <a:spLocks/>
          </p:cNvSpPr>
          <p:nvPr/>
        </p:nvSpPr>
        <p:spPr bwMode="auto">
          <a:xfrm>
            <a:off x="6573381" y="3767079"/>
            <a:ext cx="942975" cy="30480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I-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Tx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Filter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52"/>
          <p:cNvCxnSpPr>
            <a:cxnSpLocks/>
          </p:cNvCxnSpPr>
          <p:nvPr/>
        </p:nvCxnSpPr>
        <p:spPr>
          <a:xfrm>
            <a:off x="6406164" y="2776479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2"/>
          <p:cNvCxnSpPr>
            <a:cxnSpLocks/>
          </p:cNvCxnSpPr>
          <p:nvPr/>
        </p:nvCxnSpPr>
        <p:spPr>
          <a:xfrm>
            <a:off x="7535406" y="2763144"/>
            <a:ext cx="3524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41"/>
          <p:cNvCxnSpPr>
            <a:cxnSpLocks/>
          </p:cNvCxnSpPr>
          <p:nvPr/>
        </p:nvCxnSpPr>
        <p:spPr>
          <a:xfrm>
            <a:off x="8116431" y="3033654"/>
            <a:ext cx="0" cy="523875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41"/>
          <p:cNvCxnSpPr>
            <a:cxnSpLocks/>
          </p:cNvCxnSpPr>
          <p:nvPr/>
        </p:nvCxnSpPr>
        <p:spPr>
          <a:xfrm>
            <a:off x="7868781" y="2776479"/>
            <a:ext cx="0" cy="200025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4"/>
          <p:cNvCxnSpPr/>
          <p:nvPr/>
        </p:nvCxnSpPr>
        <p:spPr>
          <a:xfrm>
            <a:off x="5039856" y="3033654"/>
            <a:ext cx="0" cy="1190625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4"/>
          <p:cNvCxnSpPr/>
          <p:nvPr/>
        </p:nvCxnSpPr>
        <p:spPr>
          <a:xfrm>
            <a:off x="5211306" y="2757429"/>
            <a:ext cx="0" cy="561975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2"/>
          <p:cNvCxnSpPr>
            <a:cxnSpLocks/>
            <a:endCxn id="46" idx="1"/>
          </p:cNvCxnSpPr>
          <p:nvPr/>
        </p:nvCxnSpPr>
        <p:spPr>
          <a:xfrm>
            <a:off x="5220831" y="3309879"/>
            <a:ext cx="206992" cy="762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2"/>
          <p:cNvCxnSpPr>
            <a:cxnSpLocks/>
          </p:cNvCxnSpPr>
          <p:nvPr/>
        </p:nvCxnSpPr>
        <p:spPr>
          <a:xfrm>
            <a:off x="5211306" y="2757429"/>
            <a:ext cx="237330" cy="508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6"/>
          <p:cNvSpPr>
            <a:spLocks/>
          </p:cNvSpPr>
          <p:nvPr/>
        </p:nvSpPr>
        <p:spPr bwMode="auto">
          <a:xfrm>
            <a:off x="6604800" y="3157479"/>
            <a:ext cx="942975" cy="30480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Q-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Tx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Filter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owchart: Or 9"/>
          <p:cNvSpPr>
            <a:spLocks/>
          </p:cNvSpPr>
          <p:nvPr/>
        </p:nvSpPr>
        <p:spPr>
          <a:xfrm>
            <a:off x="7725906" y="4108709"/>
            <a:ext cx="238125" cy="216535"/>
          </a:xfrm>
          <a:prstGeom prst="flowChartOr">
            <a:avLst/>
          </a:prstGeom>
          <a:solidFill>
            <a:srgbClr val="93CDDD"/>
          </a:solidFill>
          <a:ln w="28575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32" name="Straight Arrow Connector 41"/>
          <p:cNvCxnSpPr>
            <a:cxnSpLocks/>
          </p:cNvCxnSpPr>
          <p:nvPr/>
        </p:nvCxnSpPr>
        <p:spPr>
          <a:xfrm flipV="1">
            <a:off x="8116431" y="3748029"/>
            <a:ext cx="0" cy="466725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41"/>
          <p:cNvCxnSpPr>
            <a:cxnSpLocks/>
          </p:cNvCxnSpPr>
          <p:nvPr/>
        </p:nvCxnSpPr>
        <p:spPr>
          <a:xfrm flipV="1">
            <a:off x="7849731" y="4287144"/>
            <a:ext cx="0" cy="228600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7"/>
          <p:cNvSpPr>
            <a:spLocks/>
          </p:cNvSpPr>
          <p:nvPr/>
        </p:nvSpPr>
        <p:spPr bwMode="auto">
          <a:xfrm>
            <a:off x="6587060" y="2610109"/>
            <a:ext cx="942975" cy="30480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I-Tx. Filter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52"/>
          <p:cNvCxnSpPr>
            <a:cxnSpLocks/>
          </p:cNvCxnSpPr>
          <p:nvPr/>
        </p:nvCxnSpPr>
        <p:spPr>
          <a:xfrm>
            <a:off x="6413996" y="3915669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2"/>
          <p:cNvCxnSpPr>
            <a:cxnSpLocks/>
          </p:cNvCxnSpPr>
          <p:nvPr/>
        </p:nvCxnSpPr>
        <p:spPr>
          <a:xfrm>
            <a:off x="7506831" y="3921384"/>
            <a:ext cx="3524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1"/>
          <p:cNvCxnSpPr>
            <a:cxnSpLocks/>
          </p:cNvCxnSpPr>
          <p:nvPr/>
        </p:nvCxnSpPr>
        <p:spPr>
          <a:xfrm>
            <a:off x="7849731" y="3915669"/>
            <a:ext cx="0" cy="200025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4"/>
          <p:cNvCxnSpPr/>
          <p:nvPr/>
        </p:nvCxnSpPr>
        <p:spPr>
          <a:xfrm>
            <a:off x="5216708" y="3915669"/>
            <a:ext cx="0" cy="611505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2"/>
          <p:cNvCxnSpPr>
            <a:cxnSpLocks/>
          </p:cNvCxnSpPr>
          <p:nvPr/>
        </p:nvCxnSpPr>
        <p:spPr>
          <a:xfrm>
            <a:off x="5220831" y="3915669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52"/>
          <p:cNvCxnSpPr>
            <a:cxnSpLocks/>
          </p:cNvCxnSpPr>
          <p:nvPr/>
        </p:nvCxnSpPr>
        <p:spPr>
          <a:xfrm>
            <a:off x="5039856" y="3039369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2"/>
          <p:cNvCxnSpPr>
            <a:cxnSpLocks/>
          </p:cNvCxnSpPr>
          <p:nvPr/>
        </p:nvCxnSpPr>
        <p:spPr>
          <a:xfrm>
            <a:off x="5039856" y="4224279"/>
            <a:ext cx="18097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Or 9"/>
          <p:cNvSpPr>
            <a:spLocks/>
          </p:cNvSpPr>
          <p:nvPr/>
        </p:nvSpPr>
        <p:spPr>
          <a:xfrm>
            <a:off x="7992606" y="3550544"/>
            <a:ext cx="238125" cy="216535"/>
          </a:xfrm>
          <a:prstGeom prst="flowChartOr">
            <a:avLst/>
          </a:prstGeom>
          <a:solidFill>
            <a:srgbClr val="93CDDD"/>
          </a:solidFill>
          <a:ln w="28575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43" name="Straight Connector 52"/>
          <p:cNvCxnSpPr>
            <a:cxnSpLocks/>
          </p:cNvCxnSpPr>
          <p:nvPr/>
        </p:nvCxnSpPr>
        <p:spPr>
          <a:xfrm>
            <a:off x="7976096" y="3033654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52"/>
          <p:cNvCxnSpPr>
            <a:cxnSpLocks/>
          </p:cNvCxnSpPr>
          <p:nvPr/>
        </p:nvCxnSpPr>
        <p:spPr>
          <a:xfrm>
            <a:off x="7976096" y="4214754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2"/>
          <p:cNvCxnSpPr>
            <a:cxnSpLocks/>
          </p:cNvCxnSpPr>
          <p:nvPr/>
        </p:nvCxnSpPr>
        <p:spPr>
          <a:xfrm flipV="1">
            <a:off x="6487656" y="3557529"/>
            <a:ext cx="0" cy="11430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22"/>
          <p:cNvSpPr>
            <a:spLocks/>
          </p:cNvSpPr>
          <p:nvPr/>
        </p:nvSpPr>
        <p:spPr bwMode="auto">
          <a:xfrm>
            <a:off x="5427823" y="3155574"/>
            <a:ext cx="1030287" cy="32385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PAM mapper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AutoShape 18"/>
          <p:cNvSpPr>
            <a:spLocks/>
          </p:cNvSpPr>
          <p:nvPr/>
        </p:nvSpPr>
        <p:spPr bwMode="auto">
          <a:xfrm>
            <a:off x="5404981" y="4355724"/>
            <a:ext cx="1030287" cy="32385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PAM mapper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AutoShape 2"/>
          <p:cNvSpPr>
            <a:spLocks/>
          </p:cNvSpPr>
          <p:nvPr/>
        </p:nvSpPr>
        <p:spPr bwMode="auto">
          <a:xfrm>
            <a:off x="5393338" y="2609314"/>
            <a:ext cx="1030288" cy="32097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PAM mapper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Connector 52"/>
          <p:cNvCxnSpPr>
            <a:cxnSpLocks/>
          </p:cNvCxnSpPr>
          <p:nvPr/>
        </p:nvCxnSpPr>
        <p:spPr>
          <a:xfrm>
            <a:off x="7502068" y="4515744"/>
            <a:ext cx="3524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18"/>
          <p:cNvSpPr>
            <a:spLocks/>
          </p:cNvSpPr>
          <p:nvPr/>
        </p:nvSpPr>
        <p:spPr bwMode="auto">
          <a:xfrm>
            <a:off x="5383709" y="3763904"/>
            <a:ext cx="1030287" cy="32385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PAM mapper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Connector 52"/>
          <p:cNvCxnSpPr>
            <a:cxnSpLocks/>
          </p:cNvCxnSpPr>
          <p:nvPr/>
        </p:nvCxnSpPr>
        <p:spPr>
          <a:xfrm>
            <a:off x="4268331" y="3612774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2"/>
          <p:cNvCxnSpPr>
            <a:cxnSpLocks/>
          </p:cNvCxnSpPr>
          <p:nvPr/>
        </p:nvCxnSpPr>
        <p:spPr>
          <a:xfrm>
            <a:off x="5211306" y="4540822"/>
            <a:ext cx="190500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355" descr="H:\work of paper\W new RX. on 11-8-2016\4-bands W new RX\results of new receiver\r=0.4\CAP-16 spectrum (0 dBm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27" y="2576984"/>
            <a:ext cx="1657554" cy="84715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3"/>
          <p:cNvSpPr txBox="1"/>
          <p:nvPr/>
        </p:nvSpPr>
        <p:spPr>
          <a:xfrm>
            <a:off x="5478165" y="5550058"/>
            <a:ext cx="3350597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It supports </a:t>
            </a:r>
            <a:r>
              <a:rPr lang="en-US" sz="2000" b="1" dirty="0" smtClean="0">
                <a:solidFill>
                  <a:srgbClr val="FFFF00"/>
                </a:solidFill>
              </a:rPr>
              <a:t>single laser 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100 Gb/s </a:t>
            </a:r>
            <a:r>
              <a:rPr lang="en-US" sz="2000" b="1" dirty="0" smtClean="0">
                <a:solidFill>
                  <a:srgbClr val="FFFF00"/>
                </a:solidFill>
              </a:rPr>
              <a:t>IM/DD</a:t>
            </a:r>
            <a:r>
              <a:rPr lang="en-US" sz="2000" b="1" dirty="0" smtClean="0">
                <a:solidFill>
                  <a:schemeClr val="bg1"/>
                </a:solidFill>
              </a:rPr>
              <a:t> optical link 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3"/>
              <p:cNvSpPr txBox="1"/>
              <p:nvPr/>
            </p:nvSpPr>
            <p:spPr>
              <a:xfrm>
                <a:off x="28470" y="4743074"/>
                <a:ext cx="4635655" cy="195239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/>
                <a:r>
                  <a:rPr lang="en-US" sz="2000" b="1" dirty="0" err="1">
                    <a:solidFill>
                      <a:srgbClr val="FFFF00"/>
                    </a:solidFill>
                  </a:rPr>
                  <a:t>S</a:t>
                </a:r>
                <a:r>
                  <a:rPr lang="en-US" sz="2000" b="1" dirty="0" err="1" smtClean="0">
                    <a:solidFill>
                      <a:srgbClr val="FFFF00"/>
                    </a:solidFill>
                  </a:rPr>
                  <a:t>ubbands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of MB-CAP are of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</a:rPr>
                  <a:t>, lower symbol rate, power may be adapted to each sub-band SNR. Then  overcomes the significant defect of SB-CAP (flat frequency response) then MB-CAP lowers </a:t>
                </a:r>
                <a:r>
                  <a:rPr lang="en-US" sz="2000" b="1" dirty="0" smtClean="0">
                    <a:solidFill>
                      <a:srgbClr val="FFFF00"/>
                    </a:solidFill>
                  </a:rPr>
                  <a:t>PAPR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. 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0" y="4743074"/>
                <a:ext cx="4635655" cy="19523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Down Arrow 31"/>
          <p:cNvSpPr/>
          <p:nvPr/>
        </p:nvSpPr>
        <p:spPr>
          <a:xfrm rot="5400000">
            <a:off x="4823084" y="5729116"/>
            <a:ext cx="382133" cy="425971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IQ"/>
          </a:p>
        </p:txBody>
      </p:sp>
      <p:sp>
        <p:nvSpPr>
          <p:cNvPr id="57" name="Down Arrow 31"/>
          <p:cNvSpPr/>
          <p:nvPr/>
        </p:nvSpPr>
        <p:spPr>
          <a:xfrm rot="5400000">
            <a:off x="9025270" y="5691016"/>
            <a:ext cx="382133" cy="425971"/>
          </a:xfrm>
          <a:prstGeom prst="downArrow">
            <a:avLst>
              <a:gd name="adj1" fmla="val 50000"/>
              <a:gd name="adj2" fmla="val 40030"/>
            </a:avLst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IQ"/>
          </a:p>
        </p:txBody>
      </p:sp>
      <p:cxnSp>
        <p:nvCxnSpPr>
          <p:cNvPr id="58" name="Straight Arrow Connector 24"/>
          <p:cNvCxnSpPr>
            <a:cxnSpLocks/>
          </p:cNvCxnSpPr>
          <p:nvPr/>
        </p:nvCxnSpPr>
        <p:spPr>
          <a:xfrm>
            <a:off x="8230731" y="3658811"/>
            <a:ext cx="266700" cy="952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Down Arrow 31"/>
          <p:cNvSpPr/>
          <p:nvPr/>
        </p:nvSpPr>
        <p:spPr>
          <a:xfrm>
            <a:off x="10695941" y="3518471"/>
            <a:ext cx="382133" cy="425971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IQ"/>
          </a:p>
        </p:txBody>
      </p:sp>
      <p:sp>
        <p:nvSpPr>
          <p:cNvPr id="60" name="Down Arrow 31"/>
          <p:cNvSpPr/>
          <p:nvPr/>
        </p:nvSpPr>
        <p:spPr>
          <a:xfrm>
            <a:off x="10683836" y="2208065"/>
            <a:ext cx="382133" cy="425971"/>
          </a:xfrm>
          <a:prstGeom prst="downArrow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IQ"/>
          </a:p>
        </p:txBody>
      </p:sp>
      <p:sp>
        <p:nvSpPr>
          <p:cNvPr id="61" name="Rectangle 4"/>
          <p:cNvSpPr/>
          <p:nvPr/>
        </p:nvSpPr>
        <p:spPr>
          <a:xfrm>
            <a:off x="8598176" y="3459985"/>
            <a:ext cx="1050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A4"/>
                </a:solidFill>
              </a:rPr>
              <a:t>MB-CAP</a:t>
            </a:r>
            <a:endParaRPr lang="en-US" b="1" dirty="0">
              <a:solidFill>
                <a:srgbClr val="0000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21" grpId="0" animBg="1"/>
      <p:bldP spid="30" grpId="0" animBg="1"/>
      <p:bldP spid="31" grpId="0" animBg="1"/>
      <p:bldP spid="34" grpId="0" animBg="1"/>
      <p:bldP spid="42" grpId="0" animBg="1"/>
      <p:bldP spid="46" grpId="0" animBg="1"/>
      <p:bldP spid="47" grpId="0" animBg="1"/>
      <p:bldP spid="48" grpId="0" animBg="1"/>
      <p:bldP spid="50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1"/>
          <p:cNvSpPr/>
          <p:nvPr/>
        </p:nvSpPr>
        <p:spPr>
          <a:xfrm>
            <a:off x="4931557" y="2226939"/>
            <a:ext cx="2390607" cy="1917667"/>
          </a:xfrm>
          <a:prstGeom prst="cube">
            <a:avLst/>
          </a:prstGeom>
          <a:solidFill>
            <a:srgbClr val="F4E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7665508" y="1808959"/>
            <a:ext cx="2775783" cy="3957850"/>
            <a:chOff x="7775605" y="2593328"/>
            <a:chExt cx="1829872" cy="2857800"/>
          </a:xfrm>
        </p:grpSpPr>
        <p:pic>
          <p:nvPicPr>
            <p:cNvPr id="5" name="Picture 2" descr="J:\work of paper\8-bands W new receiver\results o f8-bands r=0.3,L=1km W new RX\constellation at theoutput of PAM mapper(0 dBm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605" y="2593328"/>
              <a:ext cx="1829872" cy="158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77" descr="C:\Users\9019\Desktop\8-bands 26-7-2016\Eye of b1 at RX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530" y="4245063"/>
              <a:ext cx="1594021" cy="12060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322"/>
          <p:cNvSpPr txBox="1"/>
          <p:nvPr/>
        </p:nvSpPr>
        <p:spPr>
          <a:xfrm>
            <a:off x="434224" y="1517569"/>
            <a:ext cx="131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0 1 1 0</a:t>
            </a:r>
            <a:endParaRPr lang="en-US" sz="3200" b="1" dirty="0"/>
          </a:p>
        </p:txBody>
      </p:sp>
      <p:grpSp>
        <p:nvGrpSpPr>
          <p:cNvPr id="8" name="Group 24"/>
          <p:cNvGrpSpPr/>
          <p:nvPr/>
        </p:nvGrpSpPr>
        <p:grpSpPr>
          <a:xfrm>
            <a:off x="7665508" y="2004785"/>
            <a:ext cx="2954667" cy="3762024"/>
            <a:chOff x="9556288" y="2731050"/>
            <a:chExt cx="1787452" cy="2641755"/>
          </a:xfrm>
        </p:grpSpPr>
        <p:pic>
          <p:nvPicPr>
            <p:cNvPr id="9" name="Picture 4" descr="J:\CAP-32 and CAP-64\Gbps CAP-32\CAP-32 ,1310\results 1310 r=0.3 CAP-32\signal constellation at the output of QAM mappper(0 dBm &amp; 7.629e0-5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9380" y="2731050"/>
              <a:ext cx="1495168" cy="123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J:\CAP-32 and CAP-64\Gbps CAP-32\CAP-32 ,1310\results 1310 r=0.3 CAP-32\Eye diagram after making decision (0 dBm &amp; 7.629e0-5) seq 2048 -bit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288" y="4018258"/>
              <a:ext cx="1787452" cy="135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25"/>
          <p:cNvGrpSpPr/>
          <p:nvPr/>
        </p:nvGrpSpPr>
        <p:grpSpPr>
          <a:xfrm>
            <a:off x="7641646" y="1551050"/>
            <a:ext cx="2775783" cy="4258871"/>
            <a:chOff x="4969594" y="4106695"/>
            <a:chExt cx="1557448" cy="2692434"/>
          </a:xfrm>
        </p:grpSpPr>
        <p:pic>
          <p:nvPicPr>
            <p:cNvPr id="12" name="Picture 8" descr="J:\CAP-32 and CAP-64\Gbps CAP-64\112 Gbps CAP-64 1310 nm\results of CAP-64, 1310 nm (r=0.3)\signal constellation at the output of PAM mapper(3 dbm 6.104 e-4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594" y="4106695"/>
              <a:ext cx="1557448" cy="112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J:\CAP-32 and CAP-64\Gbps CAP-64\112 Gbps CAP-64 1310 nm\results of CAP-64, 1310 nm (r=0.3)\Eye diagram  at the output of SRRC filter (TX) (3 dbm 6.104 e-4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294" y="5530601"/>
              <a:ext cx="1533748" cy="1268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322"/>
          <p:cNvSpPr txBox="1"/>
          <p:nvPr/>
        </p:nvSpPr>
        <p:spPr>
          <a:xfrm>
            <a:off x="434224" y="1516572"/>
            <a:ext cx="5006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0 1 1 0 1 0 11110001001111</a:t>
            </a:r>
            <a:endParaRPr lang="en-US" sz="3200" b="1" dirty="0"/>
          </a:p>
        </p:txBody>
      </p:sp>
      <p:sp>
        <p:nvSpPr>
          <p:cNvPr id="17" name="TextBox 322"/>
          <p:cNvSpPr txBox="1"/>
          <p:nvPr/>
        </p:nvSpPr>
        <p:spPr>
          <a:xfrm>
            <a:off x="2836940" y="1537402"/>
            <a:ext cx="151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100010</a:t>
            </a:r>
            <a:endParaRPr lang="en-US" sz="3200" b="1" dirty="0"/>
          </a:p>
        </p:txBody>
      </p:sp>
      <p:sp>
        <p:nvSpPr>
          <p:cNvPr id="18" name="Rectangle 4"/>
          <p:cNvSpPr/>
          <p:nvPr/>
        </p:nvSpPr>
        <p:spPr>
          <a:xfrm>
            <a:off x="5706068" y="3687275"/>
            <a:ext cx="1032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 smtClean="0">
                <a:solidFill>
                  <a:prstClr val="black"/>
                </a:solidFill>
              </a:rPr>
              <a:t>Mapper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9" name="TextBox 322"/>
          <p:cNvSpPr txBox="1"/>
          <p:nvPr/>
        </p:nvSpPr>
        <p:spPr>
          <a:xfrm>
            <a:off x="1634254" y="1545004"/>
            <a:ext cx="140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1 0 111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"/>
              <p:cNvSpPr txBox="1"/>
              <p:nvPr/>
            </p:nvSpPr>
            <p:spPr>
              <a:xfrm>
                <a:off x="54984" y="0"/>
                <a:ext cx="4865434" cy="5232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A4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A4"/>
                          </a:solidFill>
                        </a:rPr>
                        <m:t>Mapping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A4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A4"/>
                          </a:solidFill>
                        </a:rPr>
                        <m:t>to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A4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A4"/>
                          </a:solidFill>
                        </a:rPr>
                        <m:t>ideal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A4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rgbClr val="0000A4"/>
                          </a:solidFill>
                        </a:rPr>
                        <m:t>CAP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rgbClr val="0000A4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solidFill>
                            <a:srgbClr val="0000A4"/>
                          </a:solidFill>
                        </a:rPr>
                        <m:t>format</m:t>
                      </m:r>
                    </m:oMath>
                  </m:oMathPara>
                </a14:m>
                <a:endParaRPr lang="en-US" sz="2800" b="1" dirty="0">
                  <a:solidFill>
                    <a:srgbClr val="0000A4"/>
                  </a:solidFill>
                </a:endParaRPr>
              </a:p>
            </p:txBody>
          </p:sp>
        </mc:Choice>
        <mc:Fallback xmlns="">
          <p:sp>
            <p:nvSpPr>
              <p:cNvPr id="21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" y="0"/>
                <a:ext cx="486543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rgbClr val="0000A4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38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4649E-6 -3.33333E-6 L 1.64649E-6 0.09931 C 0.01093 0.12686 0.03228 0.17616 0.06547 0.19283 C 0.09866 0.20949 0.14343 0.19815 0.19901 0.19931 L 0.3988 0.19931 " pathEditMode="relative" rAng="0" ptsTypes="Ffa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113E-6 -3.33333E-6 L -1.51113E-6 0.16806 C -1.51113E-6 0.21204 0.0807 0.19607 0.14617 0.19607 L 0.2926 0.19607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395E-6 1.48148E-6 L 2.02395E-6 0.17801 C 2.02395E-6 0.22407 0.05206 0.20532 0.09449 0.20532 L 0.18925 0.20532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7" grpId="0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422269" y="3147367"/>
            <a:ext cx="2210543" cy="1917667"/>
          </a:xfrm>
          <a:prstGeom prst="cube">
            <a:avLst/>
          </a:prstGeom>
          <a:solidFill>
            <a:srgbClr val="F4E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3" name="TextBox 322"/>
          <p:cNvSpPr txBox="1"/>
          <p:nvPr/>
        </p:nvSpPr>
        <p:spPr>
          <a:xfrm>
            <a:off x="174912" y="2158163"/>
            <a:ext cx="131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prstClr val="black"/>
                </a:solidFill>
              </a:rPr>
              <a:t>0 1 1 0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4" name="TextBox 322"/>
          <p:cNvSpPr txBox="1"/>
          <p:nvPr/>
        </p:nvSpPr>
        <p:spPr>
          <a:xfrm>
            <a:off x="174912" y="2130732"/>
            <a:ext cx="5006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prstClr val="black"/>
                </a:solidFill>
              </a:rPr>
              <a:t>0 1 1 0 1 0 11110001001111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30" name="TextBox 322"/>
          <p:cNvSpPr txBox="1"/>
          <p:nvPr/>
        </p:nvSpPr>
        <p:spPr>
          <a:xfrm>
            <a:off x="2577628" y="2151562"/>
            <a:ext cx="151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prstClr val="black"/>
                </a:solidFill>
              </a:rPr>
              <a:t>100010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9999" y="4729249"/>
            <a:ext cx="1833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CAP modulator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1" name="TextBox 322"/>
          <p:cNvSpPr txBox="1"/>
          <p:nvPr/>
        </p:nvSpPr>
        <p:spPr>
          <a:xfrm>
            <a:off x="1374942" y="2144514"/>
            <a:ext cx="140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prstClr val="black"/>
                </a:solidFill>
              </a:rPr>
              <a:t>1 0 111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21" name="صورة 20" descr="C:\Users\9019\Desktop\c1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54" y="354708"/>
            <a:ext cx="1956573" cy="1748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" descr="C:\Users\9019\Desktop\c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40" y="354707"/>
            <a:ext cx="2063484" cy="177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895107" y="3182105"/>
            <a:ext cx="5331248" cy="2379046"/>
            <a:chOff x="8573924" y="2916172"/>
            <a:chExt cx="3020451" cy="1404837"/>
          </a:xfrm>
        </p:grpSpPr>
        <p:pic>
          <p:nvPicPr>
            <p:cNvPr id="32" name="Picture 377" descr="C:\Users\9019\Desktop\8-bands 26-7-2016\Eye of b1 at RX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2653" y="2930596"/>
              <a:ext cx="1451722" cy="1390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54" descr="C:\Users\9019\Desktop\8-bands 26-7-2016\cons of b8 at the output of SRRC filter(TX) (0dBm &amp; B2B)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924" y="2916172"/>
              <a:ext cx="1427401" cy="13904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6792727" y="3229022"/>
            <a:ext cx="5433628" cy="2596640"/>
            <a:chOff x="8340011" y="5303880"/>
            <a:chExt cx="3851989" cy="1478536"/>
          </a:xfrm>
        </p:grpSpPr>
        <p:pic>
          <p:nvPicPr>
            <p:cNvPr id="35" name="Picture 7" descr="J:\CAP-32 and CAP-64\Gbps CAP-32\CAP-32 ,1310\results 1310 r=0.3 CAP-32\Eye diagram after making decision (0 dBm &amp; 7.629e0-5) seq 2048 -bits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2653" y="5303880"/>
              <a:ext cx="2049347" cy="1478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J:\CAP-32 and CAP-64\Gbps CAP-32\CAP-32 ,1310\results 1310 r=0.3 CAP-32\signal constellation at the output of SRRC shaping filters (0 dBm &amp; 7.629e0-5)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011" y="5311523"/>
              <a:ext cx="1724508" cy="1385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6659431" y="3109333"/>
            <a:ext cx="5437027" cy="2716335"/>
            <a:chOff x="-717596" y="5581095"/>
            <a:chExt cx="3959201" cy="1579653"/>
          </a:xfrm>
        </p:grpSpPr>
        <p:pic>
          <p:nvPicPr>
            <p:cNvPr id="39" name="Picture 12" descr="J:\CAP-32 and CAP-64\Gbps CAP-64\112 Gbps CAP-64 1310 nm\results of CAP-64, 1310 nm (r=0.3)\Eye diagram  at the output of SRRC filter (TX) (3 dbm 6.104 e-4)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050" y="5658507"/>
              <a:ext cx="1997555" cy="1502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J:\CAP-32 and CAP-64\Gbps CAP-64\112 Gbps CAP-64 1310 nm\results of CAP-64, 1310 nm (r=0.3)\signal constellation at the output of SRRC filter (3 dbm 6.104 e-4)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17596" y="5581095"/>
              <a:ext cx="1894464" cy="1540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Down Arrow 11"/>
          <p:cNvSpPr/>
          <p:nvPr/>
        </p:nvSpPr>
        <p:spPr>
          <a:xfrm>
            <a:off x="5395712" y="2191003"/>
            <a:ext cx="357904" cy="96374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3"/>
              <p:cNvSpPr txBox="1"/>
              <p:nvPr/>
            </p:nvSpPr>
            <p:spPr>
              <a:xfrm>
                <a:off x="-4603" y="27023"/>
                <a:ext cx="2759089" cy="5232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A4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40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rgbClr val="0000A4"/>
                          </a:solidFill>
                        </a:rPr>
                        <m:t>CAP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rgbClr val="0000A4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rgbClr val="0000A4"/>
                          </a:solidFill>
                        </a:rPr>
                        <m:t>Modulator</m:t>
                      </m:r>
                    </m:oMath>
                  </m:oMathPara>
                </a14:m>
                <a:endParaRPr lang="en-US" sz="2800" b="1" dirty="0">
                  <a:solidFill>
                    <a:srgbClr val="0000A4"/>
                  </a:solidFill>
                </a:endParaRPr>
              </a:p>
            </p:txBody>
          </p:sp>
        </mc:Choice>
        <mc:Fallback xmlns="">
          <p:sp>
            <p:nvSpPr>
              <p:cNvPr id="2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03" y="27023"/>
                <a:ext cx="2759089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38100">
                <a:solidFill>
                  <a:srgbClr val="0000A4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4"/>
          <p:cNvSpPr/>
          <p:nvPr/>
        </p:nvSpPr>
        <p:spPr>
          <a:xfrm>
            <a:off x="6081113" y="2151562"/>
            <a:ext cx="2530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 SRRC shaping filters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2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709E-6 4.48659E-6 L 4.1709E-6 0.13182 C 0.00977 0.16905 0.02904 0.23473 0.05939 0.25693 C 0.08922 0.27937 0.12986 0.26387 0.1804 0.26549 L 0.36186 0.26549 " pathEditMode="relative" rAng="0" ptsTypes="FfaFF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3" y="13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49E-6 4.62535E-6 L 0.0043 0.22964 C 0.0043 0.28885 0.07021 0.26248 0.127 0.26248 L 0.25518 0.26248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2" y="14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248E-6 -4.44033E-7 L -4.61248E-6 0.22317 C -4.61248E-6 0.28168 0.0413 0.25763 0.07529 0.25763 L 0.15124 0.25763 " pathEditMode="relative" rAng="0" ptsTypes="FfFF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5" y="14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0" grpId="0"/>
      <p:bldP spid="31" grpId="0"/>
      <p:bldP spid="31" grpId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9350" y="3345454"/>
            <a:ext cx="6138853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85750" lvl="0" indent="-285750" algn="justLow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It </a:t>
            </a:r>
            <a:r>
              <a:rPr lang="en-US" sz="2400" b="1" dirty="0">
                <a:solidFill>
                  <a:schemeClr val="bg1"/>
                </a:solidFill>
              </a:rPr>
              <a:t>is of excellent performance using low cost limited bandwidth DML and VCSEL lasers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350" y="6694229"/>
            <a:ext cx="12234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n w="0"/>
                <a:solidFill>
                  <a:srgbClr val="115B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Majidah Hameed Majeed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51" y="0"/>
            <a:ext cx="5812617" cy="584775"/>
          </a:xfrm>
          <a:prstGeom prst="rect">
            <a:avLst/>
          </a:prstGeom>
          <a:solidFill>
            <a:srgbClr val="0000A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Low"/>
            <a:r>
              <a:rPr lang="en-US" sz="3200" b="1" dirty="0" smtClean="0">
                <a:solidFill>
                  <a:schemeClr val="bg1"/>
                </a:solidFill>
              </a:rPr>
              <a:t>Advantages of </a:t>
            </a:r>
            <a:r>
              <a:rPr lang="en-US" sz="3200" b="1" dirty="0">
                <a:solidFill>
                  <a:schemeClr val="bg1"/>
                </a:solidFill>
              </a:rPr>
              <a:t>CAP modulation </a:t>
            </a:r>
          </a:p>
        </p:txBody>
      </p:sp>
      <p:sp>
        <p:nvSpPr>
          <p:cNvPr id="5" name="Rounded Rectangle 12"/>
          <p:cNvSpPr>
            <a:spLocks noChangeArrowheads="1"/>
          </p:cNvSpPr>
          <p:nvPr/>
        </p:nvSpPr>
        <p:spPr bwMode="auto">
          <a:xfrm>
            <a:off x="6955952" y="1263274"/>
            <a:ext cx="485775" cy="287338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7603652" y="1263591"/>
            <a:ext cx="342900" cy="287338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S/P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24"/>
          <p:cNvCxnSpPr>
            <a:cxnSpLocks/>
          </p:cNvCxnSpPr>
          <p:nvPr/>
        </p:nvCxnSpPr>
        <p:spPr>
          <a:xfrm>
            <a:off x="7946552" y="1412499"/>
            <a:ext cx="266700" cy="9525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2"/>
          <p:cNvCxnSpPr>
            <a:cxnSpLocks/>
          </p:cNvCxnSpPr>
          <p:nvPr/>
        </p:nvCxnSpPr>
        <p:spPr>
          <a:xfrm>
            <a:off x="9594377" y="2330074"/>
            <a:ext cx="190500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2"/>
          <p:cNvCxnSpPr>
            <a:cxnSpLocks/>
          </p:cNvCxnSpPr>
          <p:nvPr/>
        </p:nvCxnSpPr>
        <p:spPr>
          <a:xfrm>
            <a:off x="11391108" y="1461711"/>
            <a:ext cx="469898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4"/>
          <p:cNvCxnSpPr>
            <a:cxnSpLocks/>
          </p:cNvCxnSpPr>
          <p:nvPr/>
        </p:nvCxnSpPr>
        <p:spPr>
          <a:xfrm>
            <a:off x="11861006" y="1461711"/>
            <a:ext cx="0" cy="102076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4"/>
          <p:cNvSpPr>
            <a:spLocks/>
          </p:cNvSpPr>
          <p:nvPr/>
        </p:nvSpPr>
        <p:spPr bwMode="auto">
          <a:xfrm>
            <a:off x="9765827" y="2177674"/>
            <a:ext cx="942975" cy="30480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Q-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Tx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Filter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Or 9"/>
          <p:cNvSpPr>
            <a:spLocks/>
          </p:cNvSpPr>
          <p:nvPr/>
        </p:nvSpPr>
        <p:spPr>
          <a:xfrm>
            <a:off x="10908827" y="731779"/>
            <a:ext cx="238125" cy="216535"/>
          </a:xfrm>
          <a:prstGeom prst="flowChartOr">
            <a:avLst/>
          </a:prstGeom>
          <a:solidFill>
            <a:srgbClr val="93CDDD"/>
          </a:solidFill>
          <a:ln w="28575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13" name="Straight Connector 52"/>
          <p:cNvCxnSpPr>
            <a:cxnSpLocks/>
          </p:cNvCxnSpPr>
          <p:nvPr/>
        </p:nvCxnSpPr>
        <p:spPr>
          <a:xfrm>
            <a:off x="9639444" y="1122304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2"/>
          <p:cNvCxnSpPr>
            <a:cxnSpLocks/>
          </p:cNvCxnSpPr>
          <p:nvPr/>
        </p:nvCxnSpPr>
        <p:spPr>
          <a:xfrm>
            <a:off x="10689752" y="1128019"/>
            <a:ext cx="3524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1"/>
          <p:cNvCxnSpPr>
            <a:cxnSpLocks/>
          </p:cNvCxnSpPr>
          <p:nvPr/>
        </p:nvCxnSpPr>
        <p:spPr>
          <a:xfrm flipV="1">
            <a:off x="11042177" y="912754"/>
            <a:ext cx="0" cy="228600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33"/>
          <p:cNvSpPr>
            <a:spLocks/>
          </p:cNvSpPr>
          <p:nvPr/>
        </p:nvSpPr>
        <p:spPr bwMode="auto">
          <a:xfrm>
            <a:off x="9746777" y="1569979"/>
            <a:ext cx="942975" cy="30480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I-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Tx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Filter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52"/>
          <p:cNvCxnSpPr>
            <a:cxnSpLocks/>
          </p:cNvCxnSpPr>
          <p:nvPr/>
        </p:nvCxnSpPr>
        <p:spPr>
          <a:xfrm>
            <a:off x="9579560" y="579379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52"/>
          <p:cNvCxnSpPr>
            <a:cxnSpLocks/>
          </p:cNvCxnSpPr>
          <p:nvPr/>
        </p:nvCxnSpPr>
        <p:spPr>
          <a:xfrm>
            <a:off x="10708802" y="566044"/>
            <a:ext cx="3524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41"/>
          <p:cNvCxnSpPr>
            <a:cxnSpLocks/>
          </p:cNvCxnSpPr>
          <p:nvPr/>
        </p:nvCxnSpPr>
        <p:spPr>
          <a:xfrm>
            <a:off x="11289827" y="836554"/>
            <a:ext cx="0" cy="523875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41"/>
          <p:cNvCxnSpPr>
            <a:cxnSpLocks/>
          </p:cNvCxnSpPr>
          <p:nvPr/>
        </p:nvCxnSpPr>
        <p:spPr>
          <a:xfrm>
            <a:off x="11042177" y="579379"/>
            <a:ext cx="0" cy="200025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4"/>
          <p:cNvCxnSpPr/>
          <p:nvPr/>
        </p:nvCxnSpPr>
        <p:spPr>
          <a:xfrm>
            <a:off x="8213252" y="836554"/>
            <a:ext cx="0" cy="1190625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>
            <a:off x="8384702" y="560329"/>
            <a:ext cx="0" cy="561975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2"/>
          <p:cNvCxnSpPr>
            <a:cxnSpLocks/>
            <a:endCxn id="41" idx="1"/>
          </p:cNvCxnSpPr>
          <p:nvPr/>
        </p:nvCxnSpPr>
        <p:spPr>
          <a:xfrm>
            <a:off x="8394227" y="1112779"/>
            <a:ext cx="206992" cy="762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2"/>
          <p:cNvCxnSpPr>
            <a:cxnSpLocks/>
          </p:cNvCxnSpPr>
          <p:nvPr/>
        </p:nvCxnSpPr>
        <p:spPr>
          <a:xfrm>
            <a:off x="8384702" y="560329"/>
            <a:ext cx="237330" cy="508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6"/>
          <p:cNvSpPr>
            <a:spLocks/>
          </p:cNvSpPr>
          <p:nvPr/>
        </p:nvSpPr>
        <p:spPr bwMode="auto">
          <a:xfrm>
            <a:off x="9778196" y="960379"/>
            <a:ext cx="942975" cy="30480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Q-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Tx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Filter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Or 9"/>
          <p:cNvSpPr>
            <a:spLocks/>
          </p:cNvSpPr>
          <p:nvPr/>
        </p:nvSpPr>
        <p:spPr>
          <a:xfrm>
            <a:off x="10899302" y="1911609"/>
            <a:ext cx="238125" cy="216535"/>
          </a:xfrm>
          <a:prstGeom prst="flowChartOr">
            <a:avLst/>
          </a:prstGeom>
          <a:solidFill>
            <a:srgbClr val="93CDDD"/>
          </a:solidFill>
          <a:ln w="28575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7" name="Straight Arrow Connector 41"/>
          <p:cNvCxnSpPr>
            <a:cxnSpLocks/>
          </p:cNvCxnSpPr>
          <p:nvPr/>
        </p:nvCxnSpPr>
        <p:spPr>
          <a:xfrm flipV="1">
            <a:off x="11289827" y="1550929"/>
            <a:ext cx="0" cy="466725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41"/>
          <p:cNvCxnSpPr>
            <a:cxnSpLocks/>
          </p:cNvCxnSpPr>
          <p:nvPr/>
        </p:nvCxnSpPr>
        <p:spPr>
          <a:xfrm flipV="1">
            <a:off x="11023127" y="2090044"/>
            <a:ext cx="0" cy="228600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7"/>
          <p:cNvSpPr>
            <a:spLocks/>
          </p:cNvSpPr>
          <p:nvPr/>
        </p:nvSpPr>
        <p:spPr bwMode="auto">
          <a:xfrm>
            <a:off x="9760456" y="413009"/>
            <a:ext cx="942975" cy="30480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I-Tx. Filter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52"/>
          <p:cNvCxnSpPr>
            <a:cxnSpLocks/>
          </p:cNvCxnSpPr>
          <p:nvPr/>
        </p:nvCxnSpPr>
        <p:spPr>
          <a:xfrm>
            <a:off x="9587392" y="1718569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2"/>
          <p:cNvCxnSpPr>
            <a:cxnSpLocks/>
          </p:cNvCxnSpPr>
          <p:nvPr/>
        </p:nvCxnSpPr>
        <p:spPr>
          <a:xfrm>
            <a:off x="10680227" y="1724284"/>
            <a:ext cx="3524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41"/>
          <p:cNvCxnSpPr>
            <a:cxnSpLocks/>
          </p:cNvCxnSpPr>
          <p:nvPr/>
        </p:nvCxnSpPr>
        <p:spPr>
          <a:xfrm>
            <a:off x="11023127" y="1718569"/>
            <a:ext cx="0" cy="200025"/>
          </a:xfrm>
          <a:prstGeom prst="straightConnector1">
            <a:avLst/>
          </a:prstGeom>
          <a:ln w="28575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4"/>
          <p:cNvCxnSpPr/>
          <p:nvPr/>
        </p:nvCxnSpPr>
        <p:spPr>
          <a:xfrm>
            <a:off x="8390104" y="1718569"/>
            <a:ext cx="0" cy="611505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2"/>
          <p:cNvCxnSpPr>
            <a:cxnSpLocks/>
          </p:cNvCxnSpPr>
          <p:nvPr/>
        </p:nvCxnSpPr>
        <p:spPr>
          <a:xfrm>
            <a:off x="8394227" y="1718569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2"/>
          <p:cNvCxnSpPr>
            <a:cxnSpLocks/>
          </p:cNvCxnSpPr>
          <p:nvPr/>
        </p:nvCxnSpPr>
        <p:spPr>
          <a:xfrm>
            <a:off x="8213252" y="842269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2"/>
          <p:cNvCxnSpPr>
            <a:cxnSpLocks/>
          </p:cNvCxnSpPr>
          <p:nvPr/>
        </p:nvCxnSpPr>
        <p:spPr>
          <a:xfrm>
            <a:off x="8213252" y="2027179"/>
            <a:ext cx="18097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Or 9"/>
          <p:cNvSpPr>
            <a:spLocks/>
          </p:cNvSpPr>
          <p:nvPr/>
        </p:nvSpPr>
        <p:spPr>
          <a:xfrm>
            <a:off x="11166002" y="1353444"/>
            <a:ext cx="238125" cy="216535"/>
          </a:xfrm>
          <a:prstGeom prst="flowChartOr">
            <a:avLst/>
          </a:prstGeom>
          <a:solidFill>
            <a:srgbClr val="93CDDD"/>
          </a:solidFill>
          <a:ln w="28575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38" name="Straight Connector 52"/>
          <p:cNvCxnSpPr>
            <a:cxnSpLocks/>
          </p:cNvCxnSpPr>
          <p:nvPr/>
        </p:nvCxnSpPr>
        <p:spPr>
          <a:xfrm>
            <a:off x="11149492" y="836554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2"/>
          <p:cNvCxnSpPr>
            <a:cxnSpLocks/>
          </p:cNvCxnSpPr>
          <p:nvPr/>
        </p:nvCxnSpPr>
        <p:spPr>
          <a:xfrm>
            <a:off x="11149492" y="2017654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52"/>
          <p:cNvCxnSpPr>
            <a:cxnSpLocks/>
          </p:cNvCxnSpPr>
          <p:nvPr/>
        </p:nvCxnSpPr>
        <p:spPr>
          <a:xfrm flipV="1">
            <a:off x="9661052" y="1360429"/>
            <a:ext cx="0" cy="11430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22"/>
          <p:cNvSpPr>
            <a:spLocks/>
          </p:cNvSpPr>
          <p:nvPr/>
        </p:nvSpPr>
        <p:spPr bwMode="auto">
          <a:xfrm>
            <a:off x="8601219" y="958474"/>
            <a:ext cx="1030287" cy="32385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PAM mapper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18"/>
          <p:cNvSpPr>
            <a:spLocks/>
          </p:cNvSpPr>
          <p:nvPr/>
        </p:nvSpPr>
        <p:spPr bwMode="auto">
          <a:xfrm>
            <a:off x="8565677" y="2158624"/>
            <a:ext cx="1030287" cy="32385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PAM mapper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2"/>
          <p:cNvSpPr>
            <a:spLocks/>
          </p:cNvSpPr>
          <p:nvPr/>
        </p:nvSpPr>
        <p:spPr bwMode="auto">
          <a:xfrm>
            <a:off x="8566734" y="412214"/>
            <a:ext cx="1030288" cy="32097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PAM mapper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52"/>
          <p:cNvCxnSpPr>
            <a:cxnSpLocks/>
          </p:cNvCxnSpPr>
          <p:nvPr/>
        </p:nvCxnSpPr>
        <p:spPr>
          <a:xfrm>
            <a:off x="10675464" y="2318644"/>
            <a:ext cx="3524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18"/>
          <p:cNvSpPr>
            <a:spLocks/>
          </p:cNvSpPr>
          <p:nvPr/>
        </p:nvSpPr>
        <p:spPr bwMode="auto">
          <a:xfrm>
            <a:off x="8557105" y="1566804"/>
            <a:ext cx="1030287" cy="323850"/>
          </a:xfrm>
          <a:prstGeom prst="roundRect">
            <a:avLst>
              <a:gd name="adj" fmla="val 16667"/>
            </a:avLst>
          </a:prstGeom>
          <a:solidFill>
            <a:srgbClr val="93CDDD"/>
          </a:solidFill>
          <a:ln w="25400">
            <a:solidFill>
              <a:srgbClr val="558ED5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PAM mapper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52"/>
          <p:cNvCxnSpPr>
            <a:cxnSpLocks/>
          </p:cNvCxnSpPr>
          <p:nvPr/>
        </p:nvCxnSpPr>
        <p:spPr>
          <a:xfrm>
            <a:off x="7441727" y="1415674"/>
            <a:ext cx="161925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52"/>
          <p:cNvCxnSpPr>
            <a:cxnSpLocks/>
          </p:cNvCxnSpPr>
          <p:nvPr/>
        </p:nvCxnSpPr>
        <p:spPr>
          <a:xfrm>
            <a:off x="8384702" y="2343722"/>
            <a:ext cx="190500" cy="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12"/>
          <p:cNvSpPr>
            <a:spLocks noChangeArrowheads="1"/>
          </p:cNvSpPr>
          <p:nvPr/>
        </p:nvSpPr>
        <p:spPr bwMode="auto">
          <a:xfrm>
            <a:off x="11602949" y="3341376"/>
            <a:ext cx="485775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A8C84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Arrow Connector 41"/>
          <p:cNvCxnSpPr>
            <a:cxnSpLocks/>
          </p:cNvCxnSpPr>
          <p:nvPr/>
        </p:nvCxnSpPr>
        <p:spPr>
          <a:xfrm flipH="1" flipV="1">
            <a:off x="7190426" y="5054224"/>
            <a:ext cx="228600" cy="952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80"/>
          <p:cNvSpPr>
            <a:spLocks noChangeArrowheads="1"/>
          </p:cNvSpPr>
          <p:nvPr/>
        </p:nvSpPr>
        <p:spPr bwMode="auto">
          <a:xfrm>
            <a:off x="6716526" y="4932986"/>
            <a:ext cx="485775" cy="287338"/>
          </a:xfrm>
          <a:prstGeom prst="roundRect">
            <a:avLst>
              <a:gd name="adj" fmla="val 0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AutoShape 76"/>
          <p:cNvSpPr>
            <a:spLocks noChangeArrowheads="1"/>
          </p:cNvSpPr>
          <p:nvPr/>
        </p:nvSpPr>
        <p:spPr bwMode="auto">
          <a:xfrm>
            <a:off x="7415057" y="4919286"/>
            <a:ext cx="342900" cy="287338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P/S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14"/>
          <p:cNvSpPr>
            <a:spLocks/>
          </p:cNvSpPr>
          <p:nvPr/>
        </p:nvSpPr>
        <p:spPr bwMode="auto">
          <a:xfrm>
            <a:off x="9648030" y="4136649"/>
            <a:ext cx="723900" cy="39052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Clock recovery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AutoShape 103"/>
          <p:cNvSpPr>
            <a:spLocks/>
          </p:cNvSpPr>
          <p:nvPr/>
        </p:nvSpPr>
        <p:spPr bwMode="auto">
          <a:xfrm>
            <a:off x="9196232" y="3463549"/>
            <a:ext cx="361950" cy="120967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Offline Processing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AutoShape 102"/>
          <p:cNvSpPr>
            <a:spLocks/>
          </p:cNvSpPr>
          <p:nvPr/>
        </p:nvSpPr>
        <p:spPr bwMode="auto">
          <a:xfrm>
            <a:off x="10463057" y="5640834"/>
            <a:ext cx="504825" cy="92392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QAM Demodulator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2"/>
          <p:cNvCxnSpPr>
            <a:cxnSpLocks/>
          </p:cNvCxnSpPr>
          <p:nvPr/>
        </p:nvCxnSpPr>
        <p:spPr>
          <a:xfrm>
            <a:off x="8691407" y="4374139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4"/>
          <p:cNvCxnSpPr/>
          <p:nvPr/>
        </p:nvCxnSpPr>
        <p:spPr>
          <a:xfrm>
            <a:off x="8138957" y="3621664"/>
            <a:ext cx="0" cy="7620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2"/>
          <p:cNvCxnSpPr>
            <a:cxnSpLocks/>
          </p:cNvCxnSpPr>
          <p:nvPr/>
        </p:nvCxnSpPr>
        <p:spPr>
          <a:xfrm flipH="1" flipV="1">
            <a:off x="9760456" y="4899547"/>
            <a:ext cx="1" cy="30736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4"/>
          <p:cNvCxnSpPr/>
          <p:nvPr/>
        </p:nvCxnSpPr>
        <p:spPr>
          <a:xfrm>
            <a:off x="11463182" y="3977899"/>
            <a:ext cx="0" cy="216217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4"/>
          <p:cNvCxnSpPr/>
          <p:nvPr/>
        </p:nvCxnSpPr>
        <p:spPr>
          <a:xfrm>
            <a:off x="11120282" y="3689609"/>
            <a:ext cx="0" cy="58102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2"/>
          <p:cNvCxnSpPr>
            <a:cxnSpLocks/>
          </p:cNvCxnSpPr>
          <p:nvPr/>
        </p:nvCxnSpPr>
        <p:spPr>
          <a:xfrm>
            <a:off x="11120282" y="3984249"/>
            <a:ext cx="3524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41"/>
          <p:cNvCxnSpPr>
            <a:cxnSpLocks/>
          </p:cNvCxnSpPr>
          <p:nvPr/>
        </p:nvCxnSpPr>
        <p:spPr>
          <a:xfrm flipH="1" flipV="1">
            <a:off x="7929407" y="3977264"/>
            <a:ext cx="228600" cy="952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utoShape 95"/>
          <p:cNvSpPr>
            <a:spLocks/>
          </p:cNvSpPr>
          <p:nvPr/>
        </p:nvSpPr>
        <p:spPr bwMode="auto">
          <a:xfrm>
            <a:off x="8265957" y="5481071"/>
            <a:ext cx="438150" cy="124777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QAM de-mapper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Connector 52"/>
          <p:cNvCxnSpPr>
            <a:cxnSpLocks/>
          </p:cNvCxnSpPr>
          <p:nvPr/>
        </p:nvCxnSpPr>
        <p:spPr>
          <a:xfrm>
            <a:off x="10951372" y="3696594"/>
            <a:ext cx="1619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2"/>
          <p:cNvCxnSpPr>
            <a:cxnSpLocks/>
          </p:cNvCxnSpPr>
          <p:nvPr/>
        </p:nvCxnSpPr>
        <p:spPr>
          <a:xfrm>
            <a:off x="10970422" y="4258569"/>
            <a:ext cx="1619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utoShape 92"/>
          <p:cNvSpPr>
            <a:spLocks/>
          </p:cNvSpPr>
          <p:nvPr/>
        </p:nvSpPr>
        <p:spPr bwMode="auto">
          <a:xfrm>
            <a:off x="9643907" y="6265169"/>
            <a:ext cx="723900" cy="39052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Clock recovery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52"/>
          <p:cNvCxnSpPr>
            <a:cxnSpLocks/>
          </p:cNvCxnSpPr>
          <p:nvPr/>
        </p:nvCxnSpPr>
        <p:spPr>
          <a:xfrm>
            <a:off x="9558182" y="3680719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52"/>
          <p:cNvCxnSpPr>
            <a:cxnSpLocks/>
          </p:cNvCxnSpPr>
          <p:nvPr/>
        </p:nvCxnSpPr>
        <p:spPr>
          <a:xfrm>
            <a:off x="10363684" y="3678814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52"/>
          <p:cNvCxnSpPr>
            <a:cxnSpLocks/>
          </p:cNvCxnSpPr>
          <p:nvPr/>
        </p:nvCxnSpPr>
        <p:spPr>
          <a:xfrm>
            <a:off x="10377332" y="4316989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52"/>
          <p:cNvCxnSpPr>
            <a:cxnSpLocks/>
          </p:cNvCxnSpPr>
          <p:nvPr/>
        </p:nvCxnSpPr>
        <p:spPr>
          <a:xfrm>
            <a:off x="9562305" y="4318894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utoShape 87"/>
          <p:cNvSpPr>
            <a:spLocks/>
          </p:cNvSpPr>
          <p:nvPr/>
        </p:nvSpPr>
        <p:spPr bwMode="auto">
          <a:xfrm>
            <a:off x="8777132" y="5482849"/>
            <a:ext cx="352425" cy="124777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Decision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Connector 52"/>
          <p:cNvCxnSpPr>
            <a:cxnSpLocks/>
          </p:cNvCxnSpPr>
          <p:nvPr/>
        </p:nvCxnSpPr>
        <p:spPr>
          <a:xfrm>
            <a:off x="9100982" y="3669289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52"/>
          <p:cNvCxnSpPr>
            <a:cxnSpLocks/>
          </p:cNvCxnSpPr>
          <p:nvPr/>
        </p:nvCxnSpPr>
        <p:spPr>
          <a:xfrm>
            <a:off x="9100982" y="4355089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52"/>
          <p:cNvCxnSpPr>
            <a:cxnSpLocks/>
          </p:cNvCxnSpPr>
          <p:nvPr/>
        </p:nvCxnSpPr>
        <p:spPr>
          <a:xfrm>
            <a:off x="8672357" y="3659764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52"/>
          <p:cNvCxnSpPr>
            <a:cxnSpLocks/>
          </p:cNvCxnSpPr>
          <p:nvPr/>
        </p:nvCxnSpPr>
        <p:spPr>
          <a:xfrm>
            <a:off x="9571830" y="5788284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52"/>
          <p:cNvCxnSpPr>
            <a:cxnSpLocks/>
          </p:cNvCxnSpPr>
          <p:nvPr/>
        </p:nvCxnSpPr>
        <p:spPr>
          <a:xfrm>
            <a:off x="8148482" y="3631189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52"/>
          <p:cNvCxnSpPr>
            <a:cxnSpLocks/>
          </p:cNvCxnSpPr>
          <p:nvPr/>
        </p:nvCxnSpPr>
        <p:spPr>
          <a:xfrm>
            <a:off x="8158007" y="4374139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70"/>
          <p:cNvSpPr>
            <a:spLocks/>
          </p:cNvSpPr>
          <p:nvPr/>
        </p:nvSpPr>
        <p:spPr bwMode="auto">
          <a:xfrm>
            <a:off x="9200355" y="5520949"/>
            <a:ext cx="361950" cy="120967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Offline Processing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Connector 52"/>
          <p:cNvCxnSpPr>
            <a:cxnSpLocks/>
          </p:cNvCxnSpPr>
          <p:nvPr/>
        </p:nvCxnSpPr>
        <p:spPr>
          <a:xfrm>
            <a:off x="9571830" y="6435984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52"/>
          <p:cNvCxnSpPr>
            <a:cxnSpLocks/>
          </p:cNvCxnSpPr>
          <p:nvPr/>
        </p:nvCxnSpPr>
        <p:spPr>
          <a:xfrm>
            <a:off x="9110507" y="5788284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52"/>
          <p:cNvCxnSpPr>
            <a:cxnSpLocks/>
          </p:cNvCxnSpPr>
          <p:nvPr/>
        </p:nvCxnSpPr>
        <p:spPr>
          <a:xfrm>
            <a:off x="10367807" y="6435984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2"/>
          <p:cNvCxnSpPr>
            <a:cxnSpLocks/>
          </p:cNvCxnSpPr>
          <p:nvPr/>
        </p:nvCxnSpPr>
        <p:spPr>
          <a:xfrm>
            <a:off x="10367807" y="5788284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utoShape 68"/>
          <p:cNvSpPr>
            <a:spLocks/>
          </p:cNvSpPr>
          <p:nvPr/>
        </p:nvSpPr>
        <p:spPr bwMode="auto">
          <a:xfrm>
            <a:off x="9626775" y="3501331"/>
            <a:ext cx="723900" cy="39052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Clock recovery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AutoShape 54"/>
          <p:cNvSpPr>
            <a:spLocks/>
          </p:cNvSpPr>
          <p:nvPr/>
        </p:nvSpPr>
        <p:spPr bwMode="auto">
          <a:xfrm>
            <a:off x="9655972" y="5583496"/>
            <a:ext cx="723900" cy="39052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Clock recovery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Connector 52"/>
          <p:cNvCxnSpPr>
            <a:cxnSpLocks/>
          </p:cNvCxnSpPr>
          <p:nvPr/>
        </p:nvCxnSpPr>
        <p:spPr>
          <a:xfrm>
            <a:off x="8691407" y="5778759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utoShape 69"/>
          <p:cNvSpPr>
            <a:spLocks/>
          </p:cNvSpPr>
          <p:nvPr/>
        </p:nvSpPr>
        <p:spPr bwMode="auto">
          <a:xfrm>
            <a:off x="10456072" y="3496885"/>
            <a:ext cx="504825" cy="92392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QAM Demodulator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Straight Connector 52"/>
          <p:cNvCxnSpPr>
            <a:cxnSpLocks/>
          </p:cNvCxnSpPr>
          <p:nvPr/>
        </p:nvCxnSpPr>
        <p:spPr>
          <a:xfrm>
            <a:off x="10960897" y="5834639"/>
            <a:ext cx="1619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52"/>
          <p:cNvCxnSpPr>
            <a:cxnSpLocks/>
          </p:cNvCxnSpPr>
          <p:nvPr/>
        </p:nvCxnSpPr>
        <p:spPr>
          <a:xfrm>
            <a:off x="10951372" y="6396614"/>
            <a:ext cx="1619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4"/>
          <p:cNvCxnSpPr/>
          <p:nvPr/>
        </p:nvCxnSpPr>
        <p:spPr>
          <a:xfrm>
            <a:off x="11114880" y="5827654"/>
            <a:ext cx="0" cy="58102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52"/>
          <p:cNvCxnSpPr>
            <a:cxnSpLocks/>
          </p:cNvCxnSpPr>
          <p:nvPr/>
        </p:nvCxnSpPr>
        <p:spPr>
          <a:xfrm>
            <a:off x="11091707" y="6140709"/>
            <a:ext cx="3810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52"/>
          <p:cNvCxnSpPr>
            <a:cxnSpLocks/>
          </p:cNvCxnSpPr>
          <p:nvPr/>
        </p:nvCxnSpPr>
        <p:spPr>
          <a:xfrm>
            <a:off x="8691407" y="6416934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52"/>
          <p:cNvCxnSpPr>
            <a:cxnSpLocks/>
          </p:cNvCxnSpPr>
          <p:nvPr/>
        </p:nvCxnSpPr>
        <p:spPr>
          <a:xfrm>
            <a:off x="9114630" y="6426459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utoShape 71"/>
          <p:cNvSpPr>
            <a:spLocks/>
          </p:cNvSpPr>
          <p:nvPr/>
        </p:nvSpPr>
        <p:spPr bwMode="auto">
          <a:xfrm>
            <a:off x="8772557" y="3449011"/>
            <a:ext cx="352425" cy="124777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Decision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AutoShape 72"/>
          <p:cNvSpPr>
            <a:spLocks/>
          </p:cNvSpPr>
          <p:nvPr/>
        </p:nvSpPr>
        <p:spPr bwMode="auto">
          <a:xfrm>
            <a:off x="8253257" y="3444498"/>
            <a:ext cx="447675" cy="1247775"/>
          </a:xfrm>
          <a:prstGeom prst="roundRect">
            <a:avLst>
              <a:gd name="adj" fmla="val 16667"/>
            </a:avLst>
          </a:prstGeom>
          <a:solidFill>
            <a:srgbClr val="E6B9B8"/>
          </a:solidFill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QAM de-mapper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4" name="Straight Connector 52"/>
          <p:cNvCxnSpPr>
            <a:cxnSpLocks/>
          </p:cNvCxnSpPr>
          <p:nvPr/>
        </p:nvCxnSpPr>
        <p:spPr>
          <a:xfrm>
            <a:off x="8167532" y="6455034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52"/>
          <p:cNvCxnSpPr>
            <a:cxnSpLocks/>
          </p:cNvCxnSpPr>
          <p:nvPr/>
        </p:nvCxnSpPr>
        <p:spPr>
          <a:xfrm>
            <a:off x="8167532" y="5712084"/>
            <a:ext cx="8572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4"/>
          <p:cNvCxnSpPr/>
          <p:nvPr/>
        </p:nvCxnSpPr>
        <p:spPr>
          <a:xfrm>
            <a:off x="8167532" y="5712084"/>
            <a:ext cx="0" cy="7620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1"/>
          <p:cNvCxnSpPr>
            <a:cxnSpLocks/>
          </p:cNvCxnSpPr>
          <p:nvPr/>
        </p:nvCxnSpPr>
        <p:spPr>
          <a:xfrm flipH="1" flipV="1">
            <a:off x="7948457" y="6105784"/>
            <a:ext cx="228600" cy="952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41"/>
          <p:cNvCxnSpPr>
            <a:cxnSpLocks/>
          </p:cNvCxnSpPr>
          <p:nvPr/>
        </p:nvCxnSpPr>
        <p:spPr>
          <a:xfrm flipH="1" flipV="1">
            <a:off x="7757957" y="5061209"/>
            <a:ext cx="228600" cy="952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41"/>
          <p:cNvCxnSpPr>
            <a:cxnSpLocks/>
          </p:cNvCxnSpPr>
          <p:nvPr/>
        </p:nvCxnSpPr>
        <p:spPr>
          <a:xfrm flipH="1">
            <a:off x="11426230" y="5142680"/>
            <a:ext cx="431481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14"/>
          <p:cNvCxnSpPr/>
          <p:nvPr/>
        </p:nvCxnSpPr>
        <p:spPr>
          <a:xfrm>
            <a:off x="7953859" y="3958849"/>
            <a:ext cx="0" cy="216217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2"/>
          <p:cNvSpPr>
            <a:spLocks noChangeArrowheads="1"/>
          </p:cNvSpPr>
          <p:nvPr/>
        </p:nvSpPr>
        <p:spPr bwMode="auto">
          <a:xfrm>
            <a:off x="11602949" y="2917559"/>
            <a:ext cx="485775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A8C84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SMF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AutoShape 134"/>
          <p:cNvSpPr>
            <a:spLocks noChangeArrowheads="1"/>
          </p:cNvSpPr>
          <p:nvPr/>
        </p:nvSpPr>
        <p:spPr bwMode="auto">
          <a:xfrm>
            <a:off x="11614768" y="2482474"/>
            <a:ext cx="485775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A8C84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MZM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AutoShape 137"/>
          <p:cNvSpPr>
            <a:spLocks noChangeArrowheads="1"/>
          </p:cNvSpPr>
          <p:nvPr/>
        </p:nvSpPr>
        <p:spPr bwMode="auto">
          <a:xfrm>
            <a:off x="10911697" y="2769812"/>
            <a:ext cx="438150" cy="3238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A8C84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CW Laser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Straight Arrow Connector 24"/>
          <p:cNvCxnSpPr>
            <a:cxnSpLocks/>
          </p:cNvCxnSpPr>
          <p:nvPr/>
        </p:nvCxnSpPr>
        <p:spPr>
          <a:xfrm>
            <a:off x="11119483" y="2622968"/>
            <a:ext cx="502920" cy="0"/>
          </a:xfrm>
          <a:prstGeom prst="straightConnector1">
            <a:avLst/>
          </a:prstGeom>
          <a:ln w="28575">
            <a:solidFill>
              <a:srgbClr val="A8C8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4"/>
          <p:cNvCxnSpPr/>
          <p:nvPr/>
        </p:nvCxnSpPr>
        <p:spPr>
          <a:xfrm>
            <a:off x="11138706" y="2622968"/>
            <a:ext cx="0" cy="133350"/>
          </a:xfrm>
          <a:prstGeom prst="line">
            <a:avLst/>
          </a:prstGeom>
          <a:ln w="28575">
            <a:solidFill>
              <a:srgbClr val="A8C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9622952" y="2539624"/>
            <a:ext cx="1104900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effectLst/>
                <a:latin typeface="Times New Roman"/>
                <a:ea typeface="Calibri"/>
                <a:cs typeface="Arial"/>
              </a:rPr>
              <a:t>Transmitter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 </a:t>
            </a: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11043917" y="6505045"/>
            <a:ext cx="1104900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smtClean="0">
                <a:latin typeface="Times New Roman"/>
                <a:ea typeface="Calibri"/>
                <a:cs typeface="Arial"/>
              </a:rPr>
              <a:t>Receiv</a:t>
            </a:r>
            <a:r>
              <a:rPr lang="en-US" sz="1200" b="1" dirty="0" smtClean="0">
                <a:effectLst/>
                <a:latin typeface="Times New Roman"/>
                <a:ea typeface="Calibri"/>
                <a:cs typeface="Arial"/>
              </a:rPr>
              <a:t>er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Arial"/>
              </a:rPr>
              <a:t> </a:t>
            </a:r>
          </a:p>
        </p:txBody>
      </p:sp>
      <p:cxnSp>
        <p:nvCxnSpPr>
          <p:cNvPr id="108" name="Straight Connector 14"/>
          <p:cNvCxnSpPr/>
          <p:nvPr/>
        </p:nvCxnSpPr>
        <p:spPr>
          <a:xfrm>
            <a:off x="11850674" y="3212104"/>
            <a:ext cx="0" cy="133350"/>
          </a:xfrm>
          <a:prstGeom prst="line">
            <a:avLst/>
          </a:prstGeom>
          <a:ln w="38100">
            <a:solidFill>
              <a:srgbClr val="A8C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4"/>
          <p:cNvCxnSpPr/>
          <p:nvPr/>
        </p:nvCxnSpPr>
        <p:spPr>
          <a:xfrm>
            <a:off x="11864322" y="2775368"/>
            <a:ext cx="0" cy="133350"/>
          </a:xfrm>
          <a:prstGeom prst="line">
            <a:avLst/>
          </a:prstGeom>
          <a:ln w="38100">
            <a:solidFill>
              <a:srgbClr val="A8C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4"/>
          <p:cNvCxnSpPr/>
          <p:nvPr/>
        </p:nvCxnSpPr>
        <p:spPr>
          <a:xfrm>
            <a:off x="11856856" y="3631189"/>
            <a:ext cx="0" cy="152339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3"/>
          <p:cNvSpPr txBox="1"/>
          <p:nvPr/>
        </p:nvSpPr>
        <p:spPr>
          <a:xfrm>
            <a:off x="39350" y="866825"/>
            <a:ext cx="6115790" cy="830997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42900" lvl="0" indent="-342900" algn="justLow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It increases the SE by increasing the order of modulation.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2" name="TextBox 3"/>
          <p:cNvSpPr txBox="1"/>
          <p:nvPr/>
        </p:nvSpPr>
        <p:spPr>
          <a:xfrm>
            <a:off x="35117" y="2066975"/>
            <a:ext cx="6115790" cy="830997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85750" lvl="0" indent="-285750" algn="justLow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Since CAP format is of high bandwidth efficiency low implementation costs.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4" name="TextBox 3"/>
          <p:cNvSpPr txBox="1"/>
          <p:nvPr/>
        </p:nvSpPr>
        <p:spPr>
          <a:xfrm>
            <a:off x="39350" y="4758659"/>
            <a:ext cx="3961402" cy="461665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85750" lvl="0" indent="-285750" algn="justLow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It allows high data rate.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1" grpId="0" animBg="1"/>
      <p:bldP spid="12" grpId="0" animBg="1"/>
      <p:bldP spid="16" grpId="0" animBg="1"/>
      <p:bldP spid="25" grpId="0" animBg="1"/>
      <p:bldP spid="26" grpId="0" animBg="1"/>
      <p:bldP spid="29" grpId="0" animBg="1"/>
      <p:bldP spid="37" grpId="0" animBg="1"/>
      <p:bldP spid="41" grpId="0" animBg="1"/>
      <p:bldP spid="42" grpId="0" animBg="1"/>
      <p:bldP spid="43" grpId="0" animBg="1"/>
      <p:bldP spid="45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2" grpId="0" animBg="1"/>
      <p:bldP spid="65" grpId="0" animBg="1"/>
      <p:bldP spid="70" grpId="0" animBg="1"/>
      <p:bldP spid="77" grpId="0" animBg="1"/>
      <p:bldP spid="82" grpId="0" animBg="1"/>
      <p:bldP spid="83" grpId="0" animBg="1"/>
      <p:bldP spid="85" grpId="0" animBg="1"/>
      <p:bldP spid="92" grpId="0" animBg="1"/>
      <p:bldP spid="93" grpId="0" animBg="1"/>
      <p:bldP spid="101" grpId="0" animBg="1"/>
      <p:bldP spid="102" grpId="0" animBg="1"/>
      <p:bldP spid="103" grpId="0" animBg="1"/>
      <p:bldP spid="106" grpId="0" animBg="1"/>
      <p:bldP spid="107" grpId="0" animBg="1"/>
      <p:bldP spid="111" grpId="0" animBg="1"/>
      <p:bldP spid="112" grpId="0" animBg="1"/>
      <p:bldP spid="1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97712</TotalTime>
  <Words>806</Words>
  <Application>Microsoft Office PowerPoint</Application>
  <PresentationFormat>مخصص</PresentationFormat>
  <Paragraphs>180</Paragraphs>
  <Slides>13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altaj</dc:creator>
  <cp:lastModifiedBy>DR.Ahmed Saker 2O14</cp:lastModifiedBy>
  <cp:revision>1118</cp:revision>
  <dcterms:created xsi:type="dcterms:W3CDTF">2016-04-18T05:24:35Z</dcterms:created>
  <dcterms:modified xsi:type="dcterms:W3CDTF">2017-12-28T19:34:23Z</dcterms:modified>
</cp:coreProperties>
</file>