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73" r:id="rId3"/>
    <p:sldId id="265" r:id="rId4"/>
    <p:sldId id="258" r:id="rId5"/>
    <p:sldId id="260" r:id="rId6"/>
    <p:sldId id="261" r:id="rId7"/>
    <p:sldId id="266" r:id="rId8"/>
    <p:sldId id="262" r:id="rId9"/>
    <p:sldId id="269" r:id="rId10"/>
    <p:sldId id="263" r:id="rId11"/>
    <p:sldId id="267" r:id="rId12"/>
    <p:sldId id="271" r:id="rId13"/>
    <p:sldId id="264" r:id="rId14"/>
    <p:sldId id="272" r:id="rId1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063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811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38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723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30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24661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7404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083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589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27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3512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669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124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203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85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00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548-96BB-4B6B-979E-705195EA251E}" type="datetimeFigureOut">
              <a:rPr lang="ar-IQ" smtClean="0"/>
              <a:t>16/04/1439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10A6D20-28B3-4F59-9371-E59DCBF29FA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62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75521" y="116632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 idx="4294967295"/>
          </p:nvPr>
        </p:nvSpPr>
        <p:spPr>
          <a:xfrm>
            <a:off x="1210614" y="603511"/>
            <a:ext cx="9144000" cy="2500313"/>
          </a:xfrm>
        </p:spPr>
        <p:txBody>
          <a:bodyPr>
            <a:prstTxWarp prst="textArchDown">
              <a:avLst>
                <a:gd name="adj" fmla="val 21043534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>steganography and watermarking</a:t>
            </a:r>
            <a:r>
              <a:rPr lang="en-US" sz="3600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  <a:t/>
            </a:r>
            <a:br>
              <a:rPr lang="en-US" sz="3600" b="1" i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mbria" pitchFamily="18" charset="0"/>
              </a:rPr>
            </a:br>
            <a:endParaRPr lang="ar-IQ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24000" y="3714752"/>
            <a:ext cx="9144000" cy="297004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rtl="0" eaLnBrk="0" hangingPunct="0">
              <a:lnSpc>
                <a:spcPct val="150000"/>
              </a:lnSpc>
              <a:buNone/>
              <a:defRPr/>
            </a:pP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 Prepared by:-</a:t>
            </a:r>
          </a:p>
          <a:p>
            <a:pPr algn="ctr" rtl="0" eaLnBrk="0" hangingPunct="0">
              <a:lnSpc>
                <a:spcPct val="150000"/>
              </a:lnSpc>
              <a:buNone/>
              <a:defRPr/>
            </a:pP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Asst. </a:t>
            </a:r>
            <a:r>
              <a:rPr lang="en-US" sz="2200" b="1" i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Lec</a:t>
            </a: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. Jinan N. </a:t>
            </a:r>
            <a:r>
              <a:rPr lang="en-US" sz="2200" b="1" i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Shehab</a:t>
            </a:r>
            <a:endParaRPr lang="en-US" sz="2200" b="1" i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  <a:p>
            <a:pPr algn="ctr" rtl="0" eaLnBrk="0" hangingPunct="0">
              <a:lnSpc>
                <a:spcPct val="150000"/>
              </a:lnSpc>
              <a:buNone/>
              <a:defRPr/>
            </a:pP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University Of </a:t>
            </a:r>
            <a:r>
              <a:rPr lang="en-US" sz="2200" b="1" i="1" dirty="0" err="1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Diyala</a:t>
            </a:r>
            <a:endParaRPr lang="en-US" sz="2200" b="1" i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  <a:p>
            <a:pPr algn="ctr" rtl="0" eaLnBrk="0" hangingPunct="0">
              <a:lnSpc>
                <a:spcPct val="150000"/>
              </a:lnSpc>
              <a:buNone/>
              <a:defRPr/>
            </a:pP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College Of Engineering </a:t>
            </a:r>
          </a:p>
          <a:p>
            <a:pPr algn="ctr" rtl="0" eaLnBrk="0" hangingPunct="0">
              <a:lnSpc>
                <a:spcPct val="150000"/>
              </a:lnSpc>
              <a:buNone/>
              <a:defRPr/>
            </a:pPr>
            <a:r>
              <a:rPr lang="en-US" sz="2200" b="1" i="1" dirty="0">
                <a:ln w="11430"/>
                <a:solidFill>
                  <a:srgbClr val="00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               Department of  Communication </a:t>
            </a:r>
          </a:p>
          <a:p>
            <a:pPr algn="just" rtl="0">
              <a:buNone/>
            </a:pPr>
            <a:endParaRPr lang="ar-IQ" sz="2200" b="1" i="1" dirty="0">
              <a:ln w="11430"/>
              <a:solidFill>
                <a:srgbClr val="00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" name="Picture 6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260648"/>
            <a:ext cx="266429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738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848" t="28301" r="4734" b="43882"/>
          <a:stretch/>
        </p:blipFill>
        <p:spPr>
          <a:xfrm>
            <a:off x="3709116" y="4584879"/>
            <a:ext cx="1841678" cy="2034862"/>
          </a:xfrm>
          <a:prstGeom prst="rect">
            <a:avLst/>
          </a:prstGeom>
        </p:spPr>
      </p:pic>
      <p:pic>
        <p:nvPicPr>
          <p:cNvPr id="18" name="Picture 1027" descr="G:\tefas\eikona1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309093"/>
            <a:ext cx="9182636" cy="64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6" y="404439"/>
            <a:ext cx="89379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DIGITAL WATERMARK </a:t>
            </a: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is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a pattern of bits inserted into a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digital image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, audio or video file that identifies the file's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copyright information 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(author, rights, etc.).</a:t>
            </a:r>
            <a:endParaRPr lang="ar-IQ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1066" y="3089836"/>
            <a:ext cx="9388697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endParaRPr lang="en-US" altLang="ar-IQ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However, it’s primary goal is to not be able to be extracted or destroyed (at least not without destroying the cover too</a:t>
            </a:r>
            <a:r>
              <a:rPr lang="en-US" altLang="ar-IQ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algn="just">
              <a:lnSpc>
                <a:spcPct val="90000"/>
              </a:lnSpc>
            </a:pPr>
            <a:endParaRPr lang="en-US" altLang="ar-IQ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Typically, watermarking is designed to protect intellectual property rights for images, sounds, and video</a:t>
            </a:r>
          </a:p>
        </p:txBody>
      </p:sp>
    </p:spTree>
    <p:extLst>
      <p:ext uri="{BB962C8B-B14F-4D97-AF65-F5344CB8AC3E}">
        <p14:creationId xmlns:p14="http://schemas.microsoft.com/office/powerpoint/2010/main" val="21859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" b="43165"/>
          <a:stretch/>
        </p:blipFill>
        <p:spPr bwMode="auto">
          <a:xfrm>
            <a:off x="656824" y="257577"/>
            <a:ext cx="9247030" cy="310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4" y="3825868"/>
            <a:ext cx="9247030" cy="27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805" y="745833"/>
            <a:ext cx="2967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CONCLUSION</a:t>
            </a:r>
            <a:endParaRPr lang="ar-IQ" sz="3200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6519" y="1460095"/>
            <a:ext cx="9517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main goal of </a:t>
            </a:r>
            <a:r>
              <a:rPr lang="en-US" sz="2400" b="1" dirty="0">
                <a:solidFill>
                  <a:srgbClr val="558FD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watermarking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 </a:t>
            </a:r>
            <a:r>
              <a:rPr lang="en-US" sz="2400" b="1" u="sng" dirty="0">
                <a:solidFill>
                  <a:srgbClr val="558FD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hide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message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(cover) data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to obtain new data </a:t>
            </a:r>
            <a:r>
              <a:rPr lang="en-US" sz="2400" b="1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d’</a:t>
            </a:r>
            <a:r>
              <a:rPr lang="en-US" sz="24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such a way that an eavesdropper </a:t>
            </a:r>
            <a:r>
              <a:rPr lang="en-US" sz="2400" b="1" i="1" u="sng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cannot remove or replace</a:t>
            </a:r>
            <a:r>
              <a:rPr lang="en-US" sz="2400" b="1" i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sz="2400" b="1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'</a:t>
            </a:r>
            <a:r>
              <a:rPr lang="en-US" sz="24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main goal of </a:t>
            </a:r>
            <a:r>
              <a:rPr lang="en-US" sz="2400" b="1" dirty="0">
                <a:solidFill>
                  <a:srgbClr val="558FD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steganography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is </a:t>
            </a:r>
            <a:r>
              <a:rPr lang="en-US" sz="2400" b="1" u="sng" dirty="0">
                <a:solidFill>
                  <a:srgbClr val="558F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to hide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message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(cover) data </a:t>
            </a:r>
            <a:r>
              <a:rPr lang="en-US" sz="2400" b="1" i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d’</a:t>
            </a:r>
            <a:r>
              <a:rPr lang="en-US" sz="24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obtain new data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d'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in such a way that an eavesdropper </a:t>
            </a:r>
            <a:r>
              <a:rPr lang="en-US" sz="2400" b="1" i="1" u="sng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cannot detect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the presence of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sz="2400" b="1" i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d'</a:t>
            </a:r>
            <a:r>
              <a:rPr lang="en-US" sz="24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steganography is to hide a message in </a:t>
            </a:r>
            <a:r>
              <a:rPr lang="en-US" altLang="ar-IQ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one-to-one communications</a:t>
            </a:r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 and the goal of watermarking is to hide message in </a:t>
            </a:r>
            <a:r>
              <a:rPr lang="en-US" altLang="ar-IQ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one-to-many communications</a:t>
            </a:r>
            <a:r>
              <a:rPr lang="en-US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Steganography methods usually do not need to provide strong security against removing or modification of the hidden message. Watermarking methods need </a:t>
            </a:r>
            <a:r>
              <a:rPr lang="en-US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to be </a:t>
            </a:r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very robust to attempts to remove or modify a hidden message.</a:t>
            </a:r>
          </a:p>
          <a:p>
            <a:pPr marL="285750" indent="-285750" algn="just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q"/>
            </a:pPr>
            <a:endParaRPr lang="en-US" altLang="ar-IQ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984075" y="1276942"/>
            <a:ext cx="7572396" cy="4714860"/>
          </a:xfrm>
          <a:prstGeom prst="rect">
            <a:avLst/>
          </a:prstGeom>
          <a:noFill/>
        </p:spPr>
        <p:txBody>
          <a:bodyPr wrap="none" fromWordArt="1">
            <a:prstTxWarp prst="textWave2">
              <a:avLst>
                <a:gd name="adj1" fmla="val 16775"/>
                <a:gd name="adj2" fmla="val 15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i="1" kern="10" dirty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Thank you</a:t>
            </a:r>
            <a:endParaRPr lang="ar-IQ" sz="3600" b="1" i="1" kern="1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88306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latin typeface="Times" panose="02020603050405020304" pitchFamily="18" charset="0"/>
                <a:cs typeface="Times" panose="02020603050405020304" pitchFamily="18" charset="0"/>
              </a:rPr>
              <a:t>CONTENTS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777285"/>
            <a:ext cx="8596668" cy="4700788"/>
          </a:xfrm>
        </p:spPr>
        <p:txBody>
          <a:bodyPr>
            <a:normAutofit/>
          </a:bodyPr>
          <a:lstStyle/>
          <a:p>
            <a:pPr marL="571500" indent="-571500" algn="l" rtl="0">
              <a:buSzTx/>
              <a:buFont typeface="Wingdings" panose="05000000000000000000" pitchFamily="2" charset="2"/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WHAT?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39788" lvl="1" indent="-495300" algn="l" rtl="0">
              <a:buSz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hiding </a:t>
            </a:r>
          </a:p>
          <a:p>
            <a:pPr marL="344488" lvl="1" indent="0" algn="l" rtl="0">
              <a:buSz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rtl="0">
              <a:buSzTx/>
              <a:buFont typeface="Wingdings" panose="05000000000000000000" pitchFamily="2" charset="2"/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HOW?</a:t>
            </a:r>
          </a:p>
          <a:p>
            <a:pPr marL="839788" lvl="1" indent="-495300" algn="l" rtl="0">
              <a:buSz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behind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hiding data</a:t>
            </a:r>
          </a:p>
          <a:p>
            <a:pPr marL="344488" lvl="1" indent="0" algn="l" rtl="0">
              <a:buSzTx/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 rtl="0">
              <a:buSzTx/>
              <a:buFont typeface="Wingdings" panose="05000000000000000000" pitchFamily="2" charset="2"/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differences?</a:t>
            </a:r>
          </a:p>
          <a:p>
            <a:pPr marL="839788" lvl="1" indent="-495300" algn="l" rtl="0">
              <a:buSzTx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Watermarking V. Steganography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0" name="Picture 8" descr="applications_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12" y="4580559"/>
            <a:ext cx="106045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 descr="cues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202" y="1777285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mad_scient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12" y="3087832"/>
            <a:ext cx="12192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INTRODUCTION </a:t>
            </a:r>
            <a:endParaRPr lang="ar-IQ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8" y="1468192"/>
            <a:ext cx="9775064" cy="4708771"/>
          </a:xfrm>
        </p:spPr>
        <p:txBody>
          <a:bodyPr>
            <a:noAutofit/>
          </a:bodyPr>
          <a:lstStyle/>
          <a:p>
            <a:pPr marL="533400" indent="-533400" algn="just" rtl="0"/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With the development of the network technology, people are getting more and more information from the Internet. Information security is an important matter in communication systems </a:t>
            </a:r>
            <a:endParaRPr lang="en-US" altLang="ar-IQ" sz="2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533400" indent="-533400" algn="just" rtl="0"/>
            <a:r>
              <a:rPr lang="en-US" altLang="ar-IQ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So</a:t>
            </a:r>
            <a:r>
              <a:rPr lang="en-US" altLang="ar-IQ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ar-IQ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Information hiding techniques are received increasing attention due to the availability of multimedia and digital form objects and the need to present solutions to criminal copying and copyright problems.</a:t>
            </a:r>
          </a:p>
          <a:p>
            <a:pPr marL="0" indent="0" algn="l" rtl="0">
              <a:buNone/>
            </a:pPr>
            <a:endParaRPr lang="ar-IQ" sz="28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7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883" y="394729"/>
            <a:ext cx="91826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CLASSES OF INFORMATION HIDING</a:t>
            </a: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Information hiding is the process of hiding the details of an object or function.</a:t>
            </a:r>
            <a:endParaRPr lang="en-US" sz="28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502" y="263861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Cryptography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Steganography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Digital watermarking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Covert channels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Digital signature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charset="2"/>
              <a:buChar char="Ø"/>
            </a:pP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Fingerprinting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sz="3200" b="1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9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731" y="423861"/>
            <a:ext cx="9234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CRYPTOGRAPHY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which provides security to 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multimedia </a:t>
            </a:r>
            <a:r>
              <a:rPr lang="en-US" sz="2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by converting original 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</a:t>
            </a:r>
            <a:r>
              <a:rPr lang="en-US" sz="2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 another </a:t>
            </a:r>
            <a:r>
              <a:rPr lang="en-US" sz="2400" b="1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data </a:t>
            </a:r>
            <a:r>
              <a:rPr lang="en-US" sz="2400" b="1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which is difficult to understand</a:t>
            </a:r>
            <a:endParaRPr lang="en-US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" name="مجموعة 17"/>
          <p:cNvGrpSpPr/>
          <p:nvPr/>
        </p:nvGrpSpPr>
        <p:grpSpPr>
          <a:xfrm>
            <a:off x="540913" y="2150772"/>
            <a:ext cx="3379304" cy="3357562"/>
            <a:chOff x="-357222" y="3425690"/>
            <a:chExt cx="3643338" cy="3360896"/>
          </a:xfrm>
          <a:solidFill>
            <a:schemeClr val="bg1"/>
          </a:solidFill>
        </p:grpSpPr>
        <p:pic>
          <p:nvPicPr>
            <p:cNvPr id="11" name="صورة 1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57222" y="3425690"/>
              <a:ext cx="3643338" cy="3075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122050" y="6278586"/>
              <a:ext cx="2664000" cy="508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Original Image</a:t>
              </a:r>
              <a:endPara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مجموعة 19"/>
          <p:cNvGrpSpPr/>
          <p:nvPr/>
        </p:nvGrpSpPr>
        <p:grpSpPr>
          <a:xfrm>
            <a:off x="6106826" y="2154079"/>
            <a:ext cx="3578087" cy="3354255"/>
            <a:chOff x="5643570" y="3429000"/>
            <a:chExt cx="3857652" cy="3357586"/>
          </a:xfrm>
          <a:solidFill>
            <a:schemeClr val="bg1"/>
          </a:solidFill>
        </p:grpSpPr>
        <p:pic>
          <p:nvPicPr>
            <p:cNvPr id="7" name="صورة 13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43570" y="3429000"/>
              <a:ext cx="3857652" cy="307183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446280" y="6283348"/>
              <a:ext cx="2832780" cy="5032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Decryption Image</a:t>
              </a:r>
              <a:endPara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55173" y="2273603"/>
            <a:ext cx="2732364" cy="3243786"/>
            <a:chOff x="3655173" y="2273603"/>
            <a:chExt cx="2732364" cy="324378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682860" y="5061397"/>
              <a:ext cx="2704677" cy="4559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sz="24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Encryption image</a:t>
              </a:r>
              <a:endParaRPr kumimoji="0" lang="ar-IQ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صورة 12" descr="lenaniekey.png"/>
            <p:cNvPicPr/>
            <p:nvPr/>
          </p:nvPicPr>
          <p:blipFill rotWithShape="1">
            <a:blip r:embed="rId4" cstate="print"/>
            <a:srcRect t="6309" b="14298"/>
            <a:stretch/>
          </p:blipFill>
          <p:spPr>
            <a:xfrm>
              <a:off x="3655173" y="2273603"/>
              <a:ext cx="2704677" cy="27877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16491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8032" y="297683"/>
            <a:ext cx="9311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ar-IQ" sz="3200" b="1" dirty="0" smtClean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FINGERPRINTS</a:t>
            </a:r>
          </a:p>
          <a:p>
            <a:pPr>
              <a:lnSpc>
                <a:spcPct val="90000"/>
              </a:lnSpc>
            </a:pPr>
            <a:r>
              <a:rPr lang="en-US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are a reproduction of friction skin ridges found on the palm of the fingers and thumbs.</a:t>
            </a:r>
            <a:endParaRPr lang="en-US" altLang="ar-IQ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4" descr="Patterns.jpg (177861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1" y="1725769"/>
            <a:ext cx="9156877" cy="50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7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016" t="33231" r="50924" b="19410"/>
          <a:stretch/>
        </p:blipFill>
        <p:spPr>
          <a:xfrm>
            <a:off x="1004553" y="3065172"/>
            <a:ext cx="8551572" cy="34644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8977" y="514013"/>
            <a:ext cx="86971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COVERT CHANNELS</a:t>
            </a:r>
          </a:p>
          <a:p>
            <a:endParaRPr lang="en-US" sz="3200" b="1" dirty="0" smtClean="0">
              <a:solidFill>
                <a:schemeClr val="accent1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en-US" dirty="0" smtClean="0"/>
              <a:t> </a:t>
            </a:r>
            <a:r>
              <a:rPr lang="en-US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A covert channel is a communication channel that allows two cooperating processes to transfer information in a manner that violates the system’s security policy</a:t>
            </a:r>
          </a:p>
        </p:txBody>
      </p:sp>
    </p:spTree>
    <p:extLst>
      <p:ext uri="{BB962C8B-B14F-4D97-AF65-F5344CB8AC3E}">
        <p14:creationId xmlns:p14="http://schemas.microsoft.com/office/powerpoint/2010/main" val="268280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730" y="192041"/>
            <a:ext cx="96927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DIGITAL SIGNATURE</a:t>
            </a:r>
          </a:p>
          <a:p>
            <a:pPr algn="just"/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A digital </a:t>
            </a:r>
            <a:r>
              <a:rPr lang="en-US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signature is </a:t>
            </a:r>
            <a:r>
              <a:rPr lang="en-US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a mathematical technique used to validate the authenticity and integrity of a message, software or digital document.</a:t>
            </a:r>
            <a:endParaRPr lang="ar-IQ" altLang="ar-IQ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ar-IQ" altLang="ar-IQ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ar-IQ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Digital signature schemes normally give two algorithms, one for signing which involves the user's secret or </a:t>
            </a:r>
            <a:r>
              <a:rPr lang="ar-IQ" altLang="ar-IQ" sz="2400" b="1" dirty="0">
                <a:latin typeface="Times" panose="02020603050405020304" pitchFamily="18" charset="0"/>
                <a:cs typeface="Times" panose="02020603050405020304" pitchFamily="18" charset="0"/>
              </a:rPr>
              <a:t>private key</a:t>
            </a:r>
            <a:r>
              <a:rPr lang="ar-IQ" altLang="ar-IQ" sz="2400" dirty="0">
                <a:latin typeface="Times" panose="02020603050405020304" pitchFamily="18" charset="0"/>
                <a:cs typeface="Times" panose="02020603050405020304" pitchFamily="18" charset="0"/>
              </a:rPr>
              <a:t>, and one for verifying signatures which involves the user's </a:t>
            </a:r>
            <a:r>
              <a:rPr lang="ar-IQ" altLang="ar-IQ" sz="2400" b="1" dirty="0">
                <a:latin typeface="Times" panose="02020603050405020304" pitchFamily="18" charset="0"/>
                <a:cs typeface="Times" panose="02020603050405020304" pitchFamily="18" charset="0"/>
              </a:rPr>
              <a:t>public key</a:t>
            </a:r>
            <a:endParaRPr lang="en-US" sz="2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08" y="2623476"/>
            <a:ext cx="5176279" cy="381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3" y="2949262"/>
            <a:ext cx="3219718" cy="32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1591202"/>
            <a:ext cx="965915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literally means “covered writing</a:t>
            </a:r>
            <a:r>
              <a:rPr lang="en-US" altLang="ar-IQ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” </a:t>
            </a:r>
            <a:endParaRPr lang="en-US" altLang="ar-IQ" sz="2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Steganography’s primary goal is to hide data within some other data such that the hidden data cannot be detected even if it is being sought</a:t>
            </a:r>
          </a:p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Secondary goals:</a:t>
            </a:r>
          </a:p>
          <a:p>
            <a:pPr marL="914400" lvl="1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ar-IQ" sz="2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prevent extraction from the cover file without destroying the cover</a:t>
            </a:r>
          </a:p>
          <a:p>
            <a:pPr marL="914400" lvl="1" indent="-4572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ar-IQ" sz="2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prevent destruction of the </a:t>
            </a:r>
            <a:r>
              <a:rPr lang="en-US" altLang="ar-IQ" sz="2800" dirty="0" err="1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stego</a:t>
            </a:r>
            <a:r>
              <a:rPr lang="en-US" altLang="ar-IQ" sz="2800" dirty="0">
                <a:solidFill>
                  <a:schemeClr val="accent1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-message without destroying the cover</a:t>
            </a:r>
          </a:p>
          <a:p>
            <a:pPr algn="just">
              <a:lnSpc>
                <a:spcPct val="90000"/>
              </a:lnSpc>
            </a:pP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Most frequently, steganography is applied to </a:t>
            </a:r>
            <a:r>
              <a:rPr lang="en-US" altLang="ar-IQ" sz="2800" dirty="0" smtClean="0">
                <a:latin typeface="Times" panose="02020603050405020304" pitchFamily="18" charset="0"/>
                <a:cs typeface="Times" panose="02020603050405020304" pitchFamily="18" charset="0"/>
              </a:rPr>
              <a:t>images, Audio, Video, Text, Executable </a:t>
            </a:r>
            <a:r>
              <a:rPr lang="en-US" altLang="ar-IQ" sz="2800" dirty="0">
                <a:latin typeface="Times" panose="02020603050405020304" pitchFamily="18" charset="0"/>
                <a:cs typeface="Times" panose="02020603050405020304" pitchFamily="18" charset="0"/>
              </a:rPr>
              <a:t>programs</a:t>
            </a:r>
          </a:p>
        </p:txBody>
      </p:sp>
      <p:sp>
        <p:nvSpPr>
          <p:cNvPr id="3" name="Rectangle 2"/>
          <p:cNvSpPr/>
          <p:nvPr/>
        </p:nvSpPr>
        <p:spPr>
          <a:xfrm>
            <a:off x="753638" y="565528"/>
            <a:ext cx="4178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STEGANOGRAPHY</a:t>
            </a:r>
          </a:p>
        </p:txBody>
      </p:sp>
    </p:spTree>
    <p:extLst>
      <p:ext uri="{BB962C8B-B14F-4D97-AF65-F5344CB8AC3E}">
        <p14:creationId xmlns:p14="http://schemas.microsoft.com/office/powerpoint/2010/main" val="369930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860</TotalTime>
  <Words>551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Cambria</vt:lpstr>
      <vt:lpstr>Tahoma</vt:lpstr>
      <vt:lpstr>Times</vt:lpstr>
      <vt:lpstr>Times New Roman</vt:lpstr>
      <vt:lpstr>Trebuchet MS</vt:lpstr>
      <vt:lpstr>Wingdings</vt:lpstr>
      <vt:lpstr>Wingdings 3</vt:lpstr>
      <vt:lpstr>Facet</vt:lpstr>
      <vt:lpstr>steganography and watermarking </vt:lpstr>
      <vt:lpstr>CONTENTS</vt:lpstr>
      <vt:lpstr>INTRODUCTION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steganography and watermarking</dc:title>
  <dc:creator>jinan</dc:creator>
  <cp:lastModifiedBy>jinan</cp:lastModifiedBy>
  <cp:revision>63</cp:revision>
  <dcterms:created xsi:type="dcterms:W3CDTF">2017-12-23T08:05:43Z</dcterms:created>
  <dcterms:modified xsi:type="dcterms:W3CDTF">2018-01-03T03:16:26Z</dcterms:modified>
</cp:coreProperties>
</file>