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</p:sldIdLst>
  <p:sldSz cx="9144000" cy="6858000" type="screen4x3"/>
  <p:notesSz cx="9872663" cy="6742113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80485" y="-117855"/>
            <a:ext cx="2383028" cy="696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7885" y="1039825"/>
            <a:ext cx="7428229" cy="44888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8268" y="1436878"/>
            <a:ext cx="7661275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10" dirty="0">
                <a:solidFill>
                  <a:srgbClr val="FFFF00"/>
                </a:solidFill>
              </a:rPr>
              <a:t>INDUSTRIAL</a:t>
            </a:r>
            <a:r>
              <a:rPr sz="5400" spc="-80" dirty="0">
                <a:solidFill>
                  <a:srgbClr val="FFFF00"/>
                </a:solidFill>
              </a:rPr>
              <a:t> </a:t>
            </a:r>
            <a:r>
              <a:rPr sz="5400" spc="-70" dirty="0">
                <a:solidFill>
                  <a:srgbClr val="FFFF00"/>
                </a:solidFill>
              </a:rPr>
              <a:t>AUTOMATION</a:t>
            </a:r>
            <a:endParaRPr sz="5400"/>
          </a:p>
          <a:p>
            <a:pPr marL="2832100" marR="2975610" algn="ctr">
              <a:lnSpc>
                <a:spcPct val="100000"/>
              </a:lnSpc>
            </a:pPr>
            <a:r>
              <a:rPr sz="5400" dirty="0">
                <a:solidFill>
                  <a:srgbClr val="FFFF00"/>
                </a:solidFill>
              </a:rPr>
              <a:t>USING  </a:t>
            </a:r>
            <a:r>
              <a:rPr sz="5400" spc="-25" dirty="0">
                <a:solidFill>
                  <a:srgbClr val="FFFF00"/>
                </a:solidFill>
              </a:rPr>
              <a:t>PLC</a:t>
            </a:r>
            <a:endParaRPr sz="5400"/>
          </a:p>
        </p:txBody>
      </p:sp>
      <p:sp>
        <p:nvSpPr>
          <p:cNvPr id="3" name="object 3"/>
          <p:cNvSpPr/>
          <p:nvPr/>
        </p:nvSpPr>
        <p:spPr>
          <a:xfrm>
            <a:off x="327659" y="1286255"/>
            <a:ext cx="8461248" cy="10317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47060" y="2109216"/>
            <a:ext cx="2822448" cy="10317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40835" y="2932176"/>
            <a:ext cx="1836419" cy="10317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38800" y="4114800"/>
            <a:ext cx="762000" cy="1905"/>
          </a:xfrm>
          <a:custGeom>
            <a:avLst/>
            <a:gdLst/>
            <a:ahLst/>
            <a:cxnLst/>
            <a:rect l="l" t="t" r="r" b="b"/>
            <a:pathLst>
              <a:path w="762000" h="1904">
                <a:moveTo>
                  <a:pt x="0" y="0"/>
                </a:moveTo>
                <a:lnTo>
                  <a:pt x="762000" y="152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93875" y="3275076"/>
            <a:ext cx="1110996" cy="1485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06500" y="4822190"/>
            <a:ext cx="1285875" cy="0"/>
          </a:xfrm>
          <a:custGeom>
            <a:avLst/>
            <a:gdLst/>
            <a:ahLst/>
            <a:cxnLst/>
            <a:rect l="l" t="t" r="r" b="b"/>
            <a:pathLst>
              <a:path w="1285875">
                <a:moveTo>
                  <a:pt x="0" y="0"/>
                </a:moveTo>
                <a:lnTo>
                  <a:pt x="1285875" y="0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33169" y="3241039"/>
            <a:ext cx="0" cy="1554480"/>
          </a:xfrm>
          <a:custGeom>
            <a:avLst/>
            <a:gdLst/>
            <a:ahLst/>
            <a:cxnLst/>
            <a:rect l="l" t="t" r="r" b="b"/>
            <a:pathLst>
              <a:path h="1554479">
                <a:moveTo>
                  <a:pt x="0" y="0"/>
                </a:moveTo>
                <a:lnTo>
                  <a:pt x="0" y="1554480"/>
                </a:lnTo>
              </a:path>
            </a:pathLst>
          </a:custGeom>
          <a:ln w="533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06500" y="3214370"/>
            <a:ext cx="1285875" cy="0"/>
          </a:xfrm>
          <a:custGeom>
            <a:avLst/>
            <a:gdLst/>
            <a:ahLst/>
            <a:cxnLst/>
            <a:rect l="l" t="t" r="r" b="b"/>
            <a:pathLst>
              <a:path w="1285875">
                <a:moveTo>
                  <a:pt x="0" y="0"/>
                </a:moveTo>
                <a:lnTo>
                  <a:pt x="1285875" y="0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65704" y="3241039"/>
            <a:ext cx="0" cy="1553845"/>
          </a:xfrm>
          <a:custGeom>
            <a:avLst/>
            <a:gdLst/>
            <a:ahLst/>
            <a:cxnLst/>
            <a:rect l="l" t="t" r="r" b="b"/>
            <a:pathLst>
              <a:path h="1553845">
                <a:moveTo>
                  <a:pt x="0" y="0"/>
                </a:moveTo>
                <a:lnTo>
                  <a:pt x="0" y="1553845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77619" y="4768850"/>
            <a:ext cx="1143635" cy="0"/>
          </a:xfrm>
          <a:custGeom>
            <a:avLst/>
            <a:gdLst/>
            <a:ahLst/>
            <a:cxnLst/>
            <a:rect l="l" t="t" r="r" b="b"/>
            <a:pathLst>
              <a:path w="1143635">
                <a:moveTo>
                  <a:pt x="0" y="0"/>
                </a:moveTo>
                <a:lnTo>
                  <a:pt x="1143635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86510" y="3276600"/>
            <a:ext cx="0" cy="1483360"/>
          </a:xfrm>
          <a:custGeom>
            <a:avLst/>
            <a:gdLst/>
            <a:ahLst/>
            <a:cxnLst/>
            <a:rect l="l" t="t" r="r" b="b"/>
            <a:pathLst>
              <a:path h="1483360">
                <a:moveTo>
                  <a:pt x="0" y="0"/>
                </a:moveTo>
                <a:lnTo>
                  <a:pt x="0" y="1483359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77619" y="3267709"/>
            <a:ext cx="1143635" cy="0"/>
          </a:xfrm>
          <a:custGeom>
            <a:avLst/>
            <a:gdLst/>
            <a:ahLst/>
            <a:cxnLst/>
            <a:rect l="l" t="t" r="r" b="b"/>
            <a:pathLst>
              <a:path w="1143635">
                <a:moveTo>
                  <a:pt x="0" y="0"/>
                </a:moveTo>
                <a:lnTo>
                  <a:pt x="1143635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12364" y="3276600"/>
            <a:ext cx="0" cy="1482725"/>
          </a:xfrm>
          <a:custGeom>
            <a:avLst/>
            <a:gdLst/>
            <a:ahLst/>
            <a:cxnLst/>
            <a:rect l="l" t="t" r="r" b="b"/>
            <a:pathLst>
              <a:path h="1482725">
                <a:moveTo>
                  <a:pt x="0" y="0"/>
                </a:moveTo>
                <a:lnTo>
                  <a:pt x="0" y="1482725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32050" y="4115561"/>
            <a:ext cx="1441450" cy="0"/>
          </a:xfrm>
          <a:custGeom>
            <a:avLst/>
            <a:gdLst/>
            <a:ahLst/>
            <a:cxnLst/>
            <a:rect l="l" t="t" r="r" b="b"/>
            <a:pathLst>
              <a:path w="1441450">
                <a:moveTo>
                  <a:pt x="0" y="0"/>
                </a:moveTo>
                <a:lnTo>
                  <a:pt x="1441450" y="0"/>
                </a:lnTo>
              </a:path>
            </a:pathLst>
          </a:custGeom>
          <a:ln w="142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498975" y="5057013"/>
            <a:ext cx="469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5" dirty="0">
                <a:latin typeface="Arial"/>
                <a:cs typeface="Arial"/>
              </a:rPr>
              <a:t>L</a:t>
            </a:r>
            <a:r>
              <a:rPr sz="1800" spc="-5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74394" y="2693034"/>
            <a:ext cx="9391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INP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09029" y="2769234"/>
            <a:ext cx="12776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OUT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45844" y="5057013"/>
            <a:ext cx="1812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PUSH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BUTTONS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960876" y="3579876"/>
            <a:ext cx="1527048" cy="11719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73500" y="4812029"/>
            <a:ext cx="1701800" cy="0"/>
          </a:xfrm>
          <a:custGeom>
            <a:avLst/>
            <a:gdLst/>
            <a:ahLst/>
            <a:cxnLst/>
            <a:rect l="l" t="t" r="r" b="b"/>
            <a:pathLst>
              <a:path w="1701800">
                <a:moveTo>
                  <a:pt x="0" y="0"/>
                </a:moveTo>
                <a:lnTo>
                  <a:pt x="1701800" y="0"/>
                </a:lnTo>
              </a:path>
            </a:pathLst>
          </a:custGeom>
          <a:ln w="533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900170" y="3545840"/>
            <a:ext cx="0" cy="1239520"/>
          </a:xfrm>
          <a:custGeom>
            <a:avLst/>
            <a:gdLst/>
            <a:ahLst/>
            <a:cxnLst/>
            <a:rect l="l" t="t" r="r" b="b"/>
            <a:pathLst>
              <a:path h="1239520">
                <a:moveTo>
                  <a:pt x="0" y="0"/>
                </a:moveTo>
                <a:lnTo>
                  <a:pt x="0" y="1239520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873500" y="3519170"/>
            <a:ext cx="1701800" cy="0"/>
          </a:xfrm>
          <a:custGeom>
            <a:avLst/>
            <a:gdLst/>
            <a:ahLst/>
            <a:cxnLst/>
            <a:rect l="l" t="t" r="r" b="b"/>
            <a:pathLst>
              <a:path w="1701800">
                <a:moveTo>
                  <a:pt x="0" y="0"/>
                </a:moveTo>
                <a:lnTo>
                  <a:pt x="1701800" y="0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48629" y="3545840"/>
            <a:ext cx="0" cy="1239520"/>
          </a:xfrm>
          <a:custGeom>
            <a:avLst/>
            <a:gdLst/>
            <a:ahLst/>
            <a:cxnLst/>
            <a:rect l="l" t="t" r="r" b="b"/>
            <a:pathLst>
              <a:path h="1239520">
                <a:moveTo>
                  <a:pt x="0" y="0"/>
                </a:moveTo>
                <a:lnTo>
                  <a:pt x="0" y="1239393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944620" y="4758690"/>
            <a:ext cx="1559560" cy="0"/>
          </a:xfrm>
          <a:custGeom>
            <a:avLst/>
            <a:gdLst/>
            <a:ahLst/>
            <a:cxnLst/>
            <a:rect l="l" t="t" r="r" b="b"/>
            <a:pathLst>
              <a:path w="1559560">
                <a:moveTo>
                  <a:pt x="0" y="0"/>
                </a:moveTo>
                <a:lnTo>
                  <a:pt x="1559559" y="0"/>
                </a:lnTo>
              </a:path>
            </a:pathLst>
          </a:custGeom>
          <a:ln w="177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953509" y="3581400"/>
            <a:ext cx="0" cy="1168400"/>
          </a:xfrm>
          <a:custGeom>
            <a:avLst/>
            <a:gdLst/>
            <a:ahLst/>
            <a:cxnLst/>
            <a:rect l="l" t="t" r="r" b="b"/>
            <a:pathLst>
              <a:path h="1168400">
                <a:moveTo>
                  <a:pt x="0" y="0"/>
                </a:moveTo>
                <a:lnTo>
                  <a:pt x="0" y="1168400"/>
                </a:lnTo>
              </a:path>
            </a:pathLst>
          </a:custGeom>
          <a:ln w="177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944620" y="3572509"/>
            <a:ext cx="1559560" cy="0"/>
          </a:xfrm>
          <a:custGeom>
            <a:avLst/>
            <a:gdLst/>
            <a:ahLst/>
            <a:cxnLst/>
            <a:rect l="l" t="t" r="r" b="b"/>
            <a:pathLst>
              <a:path w="1559560">
                <a:moveTo>
                  <a:pt x="0" y="0"/>
                </a:moveTo>
                <a:lnTo>
                  <a:pt x="1559559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495290" y="3581400"/>
            <a:ext cx="0" cy="1168400"/>
          </a:xfrm>
          <a:custGeom>
            <a:avLst/>
            <a:gdLst/>
            <a:ahLst/>
            <a:cxnLst/>
            <a:rect l="l" t="t" r="r" b="b"/>
            <a:pathLst>
              <a:path h="1168400">
                <a:moveTo>
                  <a:pt x="0" y="0"/>
                </a:moveTo>
                <a:lnTo>
                  <a:pt x="0" y="1168273"/>
                </a:lnTo>
              </a:path>
            </a:pathLst>
          </a:custGeom>
          <a:ln w="177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551676" y="3579876"/>
            <a:ext cx="1755648" cy="11460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464300" y="4786629"/>
            <a:ext cx="1930400" cy="0"/>
          </a:xfrm>
          <a:custGeom>
            <a:avLst/>
            <a:gdLst/>
            <a:ahLst/>
            <a:cxnLst/>
            <a:rect l="l" t="t" r="r" b="b"/>
            <a:pathLst>
              <a:path w="1930400">
                <a:moveTo>
                  <a:pt x="0" y="0"/>
                </a:moveTo>
                <a:lnTo>
                  <a:pt x="1930400" y="0"/>
                </a:lnTo>
              </a:path>
            </a:pathLst>
          </a:custGeom>
          <a:ln w="533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490970" y="3545840"/>
            <a:ext cx="0" cy="1214120"/>
          </a:xfrm>
          <a:custGeom>
            <a:avLst/>
            <a:gdLst/>
            <a:ahLst/>
            <a:cxnLst/>
            <a:rect l="l" t="t" r="r" b="b"/>
            <a:pathLst>
              <a:path h="1214120">
                <a:moveTo>
                  <a:pt x="0" y="0"/>
                </a:moveTo>
                <a:lnTo>
                  <a:pt x="0" y="1214120"/>
                </a:lnTo>
              </a:path>
            </a:pathLst>
          </a:custGeom>
          <a:ln w="533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464300" y="3519170"/>
            <a:ext cx="1930400" cy="0"/>
          </a:xfrm>
          <a:custGeom>
            <a:avLst/>
            <a:gdLst/>
            <a:ahLst/>
            <a:cxnLst/>
            <a:rect l="l" t="t" r="r" b="b"/>
            <a:pathLst>
              <a:path w="1930400">
                <a:moveTo>
                  <a:pt x="0" y="0"/>
                </a:moveTo>
                <a:lnTo>
                  <a:pt x="1930400" y="0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368030" y="3545840"/>
            <a:ext cx="0" cy="1214120"/>
          </a:xfrm>
          <a:custGeom>
            <a:avLst/>
            <a:gdLst/>
            <a:ahLst/>
            <a:cxnLst/>
            <a:rect l="l" t="t" r="r" b="b"/>
            <a:pathLst>
              <a:path h="1214120">
                <a:moveTo>
                  <a:pt x="0" y="0"/>
                </a:moveTo>
                <a:lnTo>
                  <a:pt x="0" y="1214120"/>
                </a:lnTo>
              </a:path>
            </a:pathLst>
          </a:custGeom>
          <a:ln w="533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535419" y="4733290"/>
            <a:ext cx="1788160" cy="0"/>
          </a:xfrm>
          <a:custGeom>
            <a:avLst/>
            <a:gdLst/>
            <a:ahLst/>
            <a:cxnLst/>
            <a:rect l="l" t="t" r="r" b="b"/>
            <a:pathLst>
              <a:path w="1788159">
                <a:moveTo>
                  <a:pt x="0" y="0"/>
                </a:moveTo>
                <a:lnTo>
                  <a:pt x="1788159" y="0"/>
                </a:lnTo>
              </a:path>
            </a:pathLst>
          </a:custGeom>
          <a:ln w="177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544309" y="3581400"/>
            <a:ext cx="0" cy="1143000"/>
          </a:xfrm>
          <a:custGeom>
            <a:avLst/>
            <a:gdLst/>
            <a:ahLst/>
            <a:cxnLst/>
            <a:rect l="l" t="t" r="r" b="b"/>
            <a:pathLst>
              <a:path h="1143000">
                <a:moveTo>
                  <a:pt x="0" y="0"/>
                </a:moveTo>
                <a:lnTo>
                  <a:pt x="0" y="1143000"/>
                </a:lnTo>
              </a:path>
            </a:pathLst>
          </a:custGeom>
          <a:ln w="177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535419" y="3572509"/>
            <a:ext cx="1788160" cy="0"/>
          </a:xfrm>
          <a:custGeom>
            <a:avLst/>
            <a:gdLst/>
            <a:ahLst/>
            <a:cxnLst/>
            <a:rect l="l" t="t" r="r" b="b"/>
            <a:pathLst>
              <a:path w="1788159">
                <a:moveTo>
                  <a:pt x="0" y="0"/>
                </a:moveTo>
                <a:lnTo>
                  <a:pt x="1788159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314690" y="3581400"/>
            <a:ext cx="0" cy="1143000"/>
          </a:xfrm>
          <a:custGeom>
            <a:avLst/>
            <a:gdLst/>
            <a:ahLst/>
            <a:cxnLst/>
            <a:rect l="l" t="t" r="r" b="b"/>
            <a:pathLst>
              <a:path h="1143000">
                <a:moveTo>
                  <a:pt x="0" y="0"/>
                </a:moveTo>
                <a:lnTo>
                  <a:pt x="0" y="1143000"/>
                </a:lnTo>
              </a:path>
            </a:pathLst>
          </a:custGeom>
          <a:ln w="177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764540" y="941578"/>
            <a:ext cx="7440930" cy="1671955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355600" marR="120014" indent="-342900" algn="l" rtl="0">
              <a:lnSpc>
                <a:spcPts val="2160"/>
              </a:lnSpc>
              <a:spcBef>
                <a:spcPts val="170"/>
              </a:spcBef>
              <a:buClr>
                <a:srgbClr val="FF0000"/>
              </a:buClr>
              <a:buSzPct val="119444"/>
              <a:buAutoNum type="arabicPeriod"/>
              <a:tabLst>
                <a:tab pos="356235" algn="l"/>
              </a:tabLst>
            </a:pPr>
            <a:r>
              <a:rPr sz="1800" b="1" spc="-5" dirty="0">
                <a:solidFill>
                  <a:srgbClr val="0D0D0D"/>
                </a:solidFill>
                <a:latin typeface="Arial"/>
                <a:cs typeface="Arial"/>
              </a:rPr>
              <a:t>INPUT </a:t>
            </a:r>
            <a:r>
              <a:rPr sz="1800" b="1" dirty="0">
                <a:solidFill>
                  <a:srgbClr val="0D0D0D"/>
                </a:solidFill>
                <a:latin typeface="Arial"/>
                <a:cs typeface="Arial"/>
              </a:rPr>
              <a:t>MODULES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accepts and converts signals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sensors into a  logic signal</a:t>
            </a:r>
            <a:endParaRPr sz="1800" dirty="0">
              <a:latin typeface="Arial"/>
              <a:cs typeface="Arial"/>
            </a:endParaRPr>
          </a:p>
          <a:p>
            <a:pPr marL="1217930">
              <a:lnSpc>
                <a:spcPts val="2090"/>
              </a:lnSpc>
            </a:pPr>
            <a:r>
              <a:rPr sz="1800" i="1" dirty="0">
                <a:solidFill>
                  <a:srgbClr val="FFFFFF"/>
                </a:solidFill>
                <a:latin typeface="Arial"/>
                <a:cs typeface="Arial"/>
              </a:rPr>
              <a:t>Ex. : </a:t>
            </a:r>
            <a:r>
              <a:rPr sz="1800" i="1" spc="-5" dirty="0">
                <a:solidFill>
                  <a:srgbClr val="FFFFFF"/>
                </a:solidFill>
                <a:latin typeface="Arial"/>
                <a:cs typeface="Arial"/>
              </a:rPr>
              <a:t>Switches,</a:t>
            </a:r>
            <a:r>
              <a:rPr sz="1800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FFFFFF"/>
                </a:solidFill>
                <a:latin typeface="Arial"/>
                <a:cs typeface="Arial"/>
              </a:rPr>
              <a:t>Pushbuttons.</a:t>
            </a:r>
            <a:endParaRPr sz="1800" dirty="0">
              <a:latin typeface="Arial"/>
              <a:cs typeface="Arial"/>
            </a:endParaRPr>
          </a:p>
          <a:p>
            <a:pPr marL="12700" marR="5080" algn="l" rtl="0">
              <a:lnSpc>
                <a:spcPct val="100000"/>
              </a:lnSpc>
              <a:buClr>
                <a:srgbClr val="FF0000"/>
              </a:buClr>
              <a:buAutoNum type="arabicPeriod" startAt="2"/>
              <a:tabLst>
                <a:tab pos="266065" algn="l"/>
                <a:tab pos="2538095" algn="l"/>
              </a:tabLst>
            </a:pPr>
            <a:r>
              <a:rPr sz="1800" b="1" dirty="0">
                <a:solidFill>
                  <a:srgbClr val="0D0D0D"/>
                </a:solidFill>
                <a:latin typeface="Arial"/>
                <a:cs typeface="Arial"/>
              </a:rPr>
              <a:t>OUTPUT</a:t>
            </a:r>
            <a:r>
              <a:rPr sz="1800" b="1" spc="0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D0D0D"/>
                </a:solidFill>
                <a:latin typeface="Arial"/>
                <a:cs typeface="Arial"/>
              </a:rPr>
              <a:t>MODULES	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that convert control instructions a signal that can  </a:t>
            </a:r>
            <a:r>
              <a:rPr lang="en-US" sz="1800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 smtClean="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used by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actuators.</a:t>
            </a:r>
            <a:endParaRPr sz="1800" dirty="0">
              <a:latin typeface="Arial"/>
              <a:cs typeface="Arial"/>
            </a:endParaRPr>
          </a:p>
          <a:p>
            <a:pPr marL="1153795">
              <a:lnSpc>
                <a:spcPct val="100000"/>
              </a:lnSpc>
              <a:spcBef>
                <a:spcPts val="5"/>
              </a:spcBef>
            </a:pPr>
            <a:r>
              <a:rPr sz="1800" i="1" dirty="0">
                <a:solidFill>
                  <a:srgbClr val="FFFFFF"/>
                </a:solidFill>
                <a:latin typeface="Arial"/>
                <a:cs typeface="Arial"/>
              </a:rPr>
              <a:t>Ex. : </a:t>
            </a:r>
            <a:r>
              <a:rPr sz="1800" i="1" spc="-5" dirty="0">
                <a:solidFill>
                  <a:srgbClr val="FFFFFF"/>
                </a:solidFill>
                <a:latin typeface="Arial"/>
                <a:cs typeface="Arial"/>
              </a:rPr>
              <a:t>lamps,</a:t>
            </a:r>
            <a:r>
              <a:rPr sz="1800" i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Arial"/>
                <a:cs typeface="Arial"/>
              </a:rPr>
              <a:t>alarm.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993444" y="1016"/>
            <a:ext cx="60439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10254" algn="l"/>
              </a:tabLst>
            </a:pPr>
            <a:r>
              <a:rPr sz="4000" spc="-15" dirty="0"/>
              <a:t>COMPONENTS	</a:t>
            </a:r>
            <a:r>
              <a:rPr sz="4000" spc="-10" dirty="0"/>
              <a:t>(</a:t>
            </a:r>
            <a:r>
              <a:rPr sz="2800" spc="-10" dirty="0"/>
              <a:t>INPUT</a:t>
            </a:r>
            <a:r>
              <a:rPr sz="2800" spc="-30" dirty="0"/>
              <a:t> </a:t>
            </a:r>
            <a:r>
              <a:rPr sz="2800" spc="-5" dirty="0"/>
              <a:t>/OUTPUT</a:t>
            </a:r>
            <a:r>
              <a:rPr sz="4000" spc="-5" dirty="0"/>
              <a:t>)</a:t>
            </a:r>
            <a:endParaRPr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914146"/>
            <a:ext cx="7602220" cy="546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5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3. </a:t>
            </a:r>
            <a:r>
              <a:rPr sz="1800" b="1" spc="-10" dirty="0">
                <a:solidFill>
                  <a:srgbClr val="0D0D0D"/>
                </a:solidFill>
                <a:latin typeface="Arial"/>
                <a:cs typeface="Arial"/>
              </a:rPr>
              <a:t>CENTRAL </a:t>
            </a:r>
            <a:r>
              <a:rPr sz="1800" b="1" spc="-5" dirty="0">
                <a:solidFill>
                  <a:srgbClr val="0D0D0D"/>
                </a:solidFill>
                <a:latin typeface="Arial"/>
                <a:cs typeface="Arial"/>
              </a:rPr>
              <a:t>PROCESSING</a:t>
            </a:r>
            <a:r>
              <a:rPr sz="1800" b="1" spc="5" dirty="0">
                <a:solidFill>
                  <a:srgbClr val="0D0D0D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D0D0D"/>
                </a:solidFill>
                <a:latin typeface="Arial"/>
                <a:cs typeface="Arial"/>
              </a:rPr>
              <a:t>UNIT(CPU)</a:t>
            </a:r>
            <a:endParaRPr sz="1800" dirty="0">
              <a:latin typeface="Arial"/>
              <a:cs typeface="Arial"/>
            </a:endParaRPr>
          </a:p>
          <a:p>
            <a:pPr marL="139065" algn="l" rtl="0">
              <a:lnSpc>
                <a:spcPts val="2050"/>
              </a:lnSpc>
              <a:tabLst>
                <a:tab pos="3655060" algn="l"/>
              </a:tabLst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brain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PLC</a:t>
            </a:r>
            <a:r>
              <a:rPr sz="1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governs	the activities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 the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entire PLC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systems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5844" y="1654809"/>
            <a:ext cx="4160520" cy="104076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441959" marR="5080" indent="-429259" algn="l" rtl="0">
              <a:lnSpc>
                <a:spcPts val="1939"/>
              </a:lnSpc>
              <a:spcBef>
                <a:spcPts val="345"/>
              </a:spcBef>
              <a:buClr>
                <a:srgbClr val="000000"/>
              </a:buClr>
              <a:buFont typeface="Wingdings"/>
              <a:buChar char=""/>
              <a:tabLst>
                <a:tab pos="273685" algn="l"/>
              </a:tabLst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CPU consists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following </a:t>
            </a:r>
            <a:r>
              <a:rPr sz="1800" spc="-5" dirty="0" smtClean="0">
                <a:solidFill>
                  <a:srgbClr val="FFFFFF"/>
                </a:solidFill>
                <a:latin typeface="Arial"/>
                <a:cs typeface="Arial"/>
              </a:rPr>
              <a:t>Arithmetic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Logic Unit</a:t>
            </a:r>
            <a:r>
              <a:rPr sz="18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1800" dirty="0" smtClean="0">
              <a:latin typeface="Arial"/>
              <a:cs typeface="Arial"/>
            </a:endParaRPr>
          </a:p>
          <a:p>
            <a:pPr marL="455930" algn="l" rtl="0">
              <a:lnSpc>
                <a:spcPts val="1814"/>
              </a:lnSpc>
            </a:pPr>
            <a:r>
              <a:rPr sz="1800" spc="-5" dirty="0" smtClean="0">
                <a:solidFill>
                  <a:srgbClr val="FFFFFF"/>
                </a:solidFill>
                <a:latin typeface="Arial"/>
                <a:cs typeface="Arial"/>
              </a:rPr>
              <a:t>Internal memory of</a:t>
            </a:r>
            <a:r>
              <a:rPr sz="1800" spc="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 smtClean="0">
                <a:solidFill>
                  <a:srgbClr val="FFFFFF"/>
                </a:solidFill>
                <a:latin typeface="Arial"/>
                <a:cs typeface="Arial"/>
              </a:rPr>
              <a:t>CPU</a:t>
            </a:r>
            <a:endParaRPr sz="1800" dirty="0" smtClean="0">
              <a:latin typeface="Arial"/>
              <a:cs typeface="Arial"/>
            </a:endParaRPr>
          </a:p>
          <a:p>
            <a:pPr marL="455930">
              <a:lnSpc>
                <a:spcPts val="2050"/>
              </a:lnSpc>
            </a:pPr>
            <a:r>
              <a:rPr sz="1800" spc="-5" dirty="0" smtClean="0">
                <a:solidFill>
                  <a:srgbClr val="FFFFFF"/>
                </a:solidFill>
                <a:latin typeface="Arial"/>
                <a:cs typeface="Arial"/>
              </a:rPr>
              <a:t>Internal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timers ,counters and Flags</a:t>
            </a:r>
            <a:r>
              <a:rPr sz="18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5844" y="2889630"/>
            <a:ext cx="5240655" cy="100604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455930" marR="945515" indent="-443230" algn="l" rtl="0">
              <a:lnSpc>
                <a:spcPts val="1939"/>
              </a:lnSpc>
              <a:spcBef>
                <a:spcPts val="345"/>
              </a:spcBef>
              <a:buClr>
                <a:srgbClr val="000000"/>
              </a:buClr>
              <a:buFont typeface="Wingdings"/>
              <a:buChar char=""/>
              <a:tabLst>
                <a:tab pos="337820" algn="l"/>
              </a:tabLst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various </a:t>
            </a:r>
            <a:r>
              <a:rPr sz="1800" i="1" spc="-5" dirty="0">
                <a:solidFill>
                  <a:srgbClr val="FFFFFF"/>
                </a:solidFill>
                <a:latin typeface="Arial"/>
                <a:cs typeface="Arial"/>
              </a:rPr>
              <a:t>operations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performed are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: 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Scanning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I/O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bus traffic control,  Program execution,</a:t>
            </a:r>
            <a:endParaRPr sz="1800" dirty="0">
              <a:latin typeface="Arial"/>
              <a:cs typeface="Arial"/>
            </a:endParaRPr>
          </a:p>
          <a:p>
            <a:pPr marL="455930" algn="r" rtl="0">
              <a:lnSpc>
                <a:spcPts val="1820"/>
              </a:lnSpc>
            </a:pPr>
            <a:r>
              <a:rPr sz="1800" spc="-5" dirty="0" smtClean="0">
                <a:solidFill>
                  <a:srgbClr val="FFFFFF"/>
                </a:solidFill>
                <a:latin typeface="Arial"/>
                <a:cs typeface="Arial"/>
              </a:rPr>
              <a:t>Peripheral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External device</a:t>
            </a:r>
            <a:r>
              <a:rPr sz="1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communication</a:t>
            </a:r>
            <a:r>
              <a:rPr sz="1800" spc="-5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77000" y="1828800"/>
            <a:ext cx="1816735" cy="1355725"/>
          </a:xfrm>
          <a:prstGeom prst="rect">
            <a:avLst/>
          </a:prstGeom>
          <a:solidFill>
            <a:srgbClr val="FFCC00"/>
          </a:solidFill>
          <a:ln w="1905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Times New Roman"/>
              <a:cs typeface="Times New Roman"/>
            </a:endParaRPr>
          </a:p>
          <a:p>
            <a:pPr marL="400685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latin typeface="Arial"/>
                <a:cs typeface="Arial"/>
              </a:rPr>
              <a:t>PROCESSOR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8340" y="1016"/>
            <a:ext cx="61696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70985" algn="l"/>
              </a:tabLst>
            </a:pPr>
            <a:r>
              <a:rPr sz="4000" spc="-35" dirty="0"/>
              <a:t>C</a:t>
            </a:r>
            <a:r>
              <a:rPr sz="4000" spc="-10" dirty="0"/>
              <a:t>OMPON</a:t>
            </a:r>
            <a:r>
              <a:rPr sz="4000" spc="-20" dirty="0"/>
              <a:t>E</a:t>
            </a:r>
            <a:r>
              <a:rPr sz="4000" spc="-5" dirty="0"/>
              <a:t>N</a:t>
            </a:r>
            <a:r>
              <a:rPr sz="4000" spc="-35" dirty="0"/>
              <a:t>T</a:t>
            </a:r>
            <a:r>
              <a:rPr sz="4000" spc="-5" dirty="0"/>
              <a:t>S</a:t>
            </a:r>
            <a:r>
              <a:rPr sz="4000" spc="-70" dirty="0"/>
              <a:t> </a:t>
            </a:r>
            <a:r>
              <a:rPr lang="en-US" sz="2800" spc="-5" dirty="0" smtClean="0"/>
              <a:t>(</a:t>
            </a:r>
            <a:r>
              <a:rPr sz="3600" spc="-5" dirty="0" smtClean="0"/>
              <a:t>CPU</a:t>
            </a:r>
            <a:r>
              <a:rPr sz="3600" dirty="0"/>
              <a:t>	</a:t>
            </a:r>
            <a:r>
              <a:rPr sz="3600" spc="-5" dirty="0"/>
              <a:t>,</a:t>
            </a:r>
            <a:r>
              <a:rPr sz="3600" spc="-5" dirty="0" smtClean="0"/>
              <a:t>ME</a:t>
            </a:r>
            <a:r>
              <a:rPr sz="3600" dirty="0" smtClean="0"/>
              <a:t>M</a:t>
            </a:r>
            <a:r>
              <a:rPr sz="3600" spc="-10" dirty="0" smtClean="0"/>
              <a:t>O</a:t>
            </a:r>
            <a:r>
              <a:rPr sz="3600" spc="-55" dirty="0" smtClean="0"/>
              <a:t>R</a:t>
            </a:r>
            <a:r>
              <a:rPr sz="3600" spc="-5" dirty="0" smtClean="0"/>
              <a:t>Y</a:t>
            </a:r>
            <a:r>
              <a:rPr lang="en-US" sz="2800" spc="-5" dirty="0" smtClean="0"/>
              <a:t>)</a:t>
            </a:r>
            <a:r>
              <a:rPr lang="ar-IQ" sz="2800" spc="-5" dirty="0" smtClean="0"/>
              <a:t> </a:t>
            </a:r>
            <a:endParaRPr sz="2800" dirty="0"/>
          </a:p>
        </p:txBody>
      </p:sp>
      <p:sp>
        <p:nvSpPr>
          <p:cNvPr id="7" name="object 7"/>
          <p:cNvSpPr txBox="1"/>
          <p:nvPr/>
        </p:nvSpPr>
        <p:spPr>
          <a:xfrm>
            <a:off x="688340" y="4523613"/>
            <a:ext cx="7707630" cy="110807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201295" marR="5080" indent="-189230" algn="l" rtl="0">
              <a:lnSpc>
                <a:spcPts val="2110"/>
              </a:lnSpc>
              <a:spcBef>
                <a:spcPts val="21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4. </a:t>
            </a:r>
            <a:r>
              <a:rPr sz="1800" b="1" spc="-15" dirty="0">
                <a:solidFill>
                  <a:srgbClr val="0D0D0D"/>
                </a:solidFill>
                <a:latin typeface="Arial"/>
                <a:cs typeface="Arial"/>
              </a:rPr>
              <a:t>MEMORY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component that stores information, programs and data in  a PLC.</a:t>
            </a:r>
            <a:endParaRPr sz="1800" dirty="0">
              <a:latin typeface="Arial"/>
              <a:cs typeface="Arial"/>
            </a:endParaRPr>
          </a:p>
          <a:p>
            <a:pPr marL="698500">
              <a:lnSpc>
                <a:spcPts val="2030"/>
              </a:lnSpc>
            </a:pPr>
            <a:r>
              <a:rPr sz="1800" i="1" u="heavy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Types </a:t>
            </a:r>
            <a:r>
              <a:rPr sz="1800" i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of </a:t>
            </a:r>
            <a:r>
              <a:rPr sz="1800" i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memories</a:t>
            </a:r>
            <a:r>
              <a:rPr sz="1800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used in PLCs are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read only memory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(ROM)</a:t>
            </a:r>
            <a:r>
              <a:rPr sz="1800" b="1" spc="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endParaRPr sz="1800" dirty="0">
              <a:latin typeface="Arial"/>
              <a:cs typeface="Arial"/>
            </a:endParaRPr>
          </a:p>
          <a:p>
            <a:pPr marL="698500" algn="l">
              <a:lnSpc>
                <a:spcPct val="100000"/>
              </a:lnSpc>
              <a:spcBef>
                <a:spcPts val="5"/>
              </a:spcBef>
            </a:pPr>
            <a:r>
              <a:rPr lang="ar-IQ" sz="1800" b="1" spc="-5" dirty="0" err="1" smtClean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800" b="1" spc="-5" dirty="0" smtClean="0">
                <a:solidFill>
                  <a:srgbClr val="FFFFFF"/>
                </a:solidFill>
                <a:latin typeface="Arial"/>
                <a:cs typeface="Arial"/>
              </a:rPr>
              <a:t>random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access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memory</a:t>
            </a:r>
            <a:r>
              <a:rPr sz="1800" b="1" spc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1800" b="1" spc="-10" dirty="0" smtClean="0">
                <a:solidFill>
                  <a:srgbClr val="FFFFFF"/>
                </a:solidFill>
                <a:latin typeface="Arial"/>
                <a:cs typeface="Arial"/>
              </a:rPr>
              <a:t>RAM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865378"/>
            <a:ext cx="559943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5. </a:t>
            </a:r>
            <a:r>
              <a:rPr sz="1800" b="1" spc="-5" dirty="0">
                <a:latin typeface="Arial"/>
                <a:cs typeface="Arial"/>
              </a:rPr>
              <a:t>POWER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30" dirty="0">
                <a:latin typeface="Arial"/>
                <a:cs typeface="Arial"/>
              </a:rPr>
              <a:t>SUPPLY</a:t>
            </a:r>
            <a:endParaRPr sz="1800" dirty="0">
              <a:latin typeface="Arial"/>
              <a:cs typeface="Arial"/>
            </a:endParaRPr>
          </a:p>
          <a:p>
            <a:pPr marL="12700" marR="5080" indent="252729" algn="l" rtl="0">
              <a:lnSpc>
                <a:spcPct val="100000"/>
              </a:lnSpc>
              <a:tabLst>
                <a:tab pos="5140960" algn="l"/>
              </a:tabLst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Prov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volt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ge</a:t>
            </a:r>
            <a:r>
              <a:rPr sz="1800" spc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ed</a:t>
            </a:r>
            <a:r>
              <a:rPr sz="1800" spc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run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he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prim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ry	PLC  components.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34200" y="1066863"/>
            <a:ext cx="1362075" cy="941705"/>
          </a:xfrm>
          <a:prstGeom prst="rect">
            <a:avLst/>
          </a:prstGeom>
          <a:solidFill>
            <a:srgbClr val="4F81BC"/>
          </a:solidFill>
          <a:ln w="19050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200">
              <a:latin typeface="Times New Roman"/>
              <a:cs typeface="Times New Roman"/>
            </a:endParaRPr>
          </a:p>
          <a:p>
            <a:pPr marL="372110" marR="286385" indent="10160">
              <a:lnSpc>
                <a:spcPts val="1639"/>
              </a:lnSpc>
            </a:pPr>
            <a:r>
              <a:rPr sz="1400" b="1" dirty="0">
                <a:latin typeface="Arial"/>
                <a:cs typeface="Arial"/>
              </a:rPr>
              <a:t>PO</a:t>
            </a:r>
            <a:r>
              <a:rPr sz="1400" b="1" spc="-10" dirty="0">
                <a:latin typeface="Arial"/>
                <a:cs typeface="Arial"/>
              </a:rPr>
              <a:t>W</a:t>
            </a:r>
            <a:r>
              <a:rPr sz="1400" b="1" dirty="0">
                <a:latin typeface="Arial"/>
                <a:cs typeface="Arial"/>
              </a:rPr>
              <a:t>ER  S</a:t>
            </a:r>
            <a:r>
              <a:rPr sz="1400" b="1" spc="-10" dirty="0">
                <a:latin typeface="Arial"/>
                <a:cs typeface="Arial"/>
              </a:rPr>
              <a:t>U</a:t>
            </a:r>
            <a:r>
              <a:rPr sz="1400" b="1" dirty="0">
                <a:latin typeface="Arial"/>
                <a:cs typeface="Arial"/>
              </a:rPr>
              <a:t>PP</a:t>
            </a:r>
            <a:r>
              <a:rPr sz="1400" b="1" spc="-140" dirty="0">
                <a:latin typeface="Arial"/>
                <a:cs typeface="Arial"/>
              </a:rPr>
              <a:t>L</a:t>
            </a:r>
            <a:r>
              <a:rPr sz="1400" b="1" dirty="0">
                <a:latin typeface="Arial"/>
                <a:cs typeface="Arial"/>
              </a:rPr>
              <a:t>Y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2130394"/>
            <a:ext cx="5608320" cy="90995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34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6. </a:t>
            </a:r>
            <a:r>
              <a:rPr sz="1800" b="1" spc="-5" dirty="0">
                <a:latin typeface="Arial"/>
                <a:cs typeface="Arial"/>
              </a:rPr>
              <a:t>PROGRAMMING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DEVICE</a:t>
            </a:r>
            <a:endParaRPr sz="1800" dirty="0">
              <a:latin typeface="Arial"/>
              <a:cs typeface="Arial"/>
            </a:endParaRPr>
          </a:p>
          <a:p>
            <a:pPr marL="393700" marR="5080" algn="l" rtl="0">
              <a:lnSpc>
                <a:spcPct val="100000"/>
              </a:lnSpc>
              <a:spcBef>
                <a:spcPts val="240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programming terminal is used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programming  the PLC and monitoring/sequencing</a:t>
            </a:r>
            <a:r>
              <a:rPr sz="18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PLCs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5844" y="3014598"/>
            <a:ext cx="10388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er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tio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81800" y="2590800"/>
            <a:ext cx="1646555" cy="914400"/>
          </a:xfrm>
          <a:prstGeom prst="rect">
            <a:avLst/>
          </a:prstGeom>
          <a:solidFill>
            <a:srgbClr val="9900FF"/>
          </a:solidFill>
          <a:ln w="19050">
            <a:solidFill>
              <a:srgbClr val="000000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469900" marR="140970" indent="-365760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P</a:t>
            </a:r>
            <a:r>
              <a:rPr sz="1400" b="1" spc="-10" dirty="0">
                <a:latin typeface="Arial"/>
                <a:cs typeface="Arial"/>
              </a:rPr>
              <a:t>R</a:t>
            </a:r>
            <a:r>
              <a:rPr sz="1400" b="1" dirty="0">
                <a:latin typeface="Arial"/>
                <a:cs typeface="Arial"/>
              </a:rPr>
              <a:t>OG</a:t>
            </a:r>
            <a:r>
              <a:rPr sz="1400" b="1" spc="-10" dirty="0">
                <a:latin typeface="Arial"/>
                <a:cs typeface="Arial"/>
              </a:rPr>
              <a:t>R</a:t>
            </a:r>
            <a:r>
              <a:rPr sz="1400" b="1" spc="-45" dirty="0">
                <a:latin typeface="Arial"/>
                <a:cs typeface="Arial"/>
              </a:rPr>
              <a:t>A</a:t>
            </a:r>
            <a:r>
              <a:rPr sz="1400" b="1" spc="10" dirty="0">
                <a:latin typeface="Arial"/>
                <a:cs typeface="Arial"/>
              </a:rPr>
              <a:t>MM</a:t>
            </a:r>
            <a:r>
              <a:rPr sz="1400" b="1" dirty="0">
                <a:latin typeface="Arial"/>
                <a:cs typeface="Arial"/>
              </a:rPr>
              <a:t>I</a:t>
            </a:r>
            <a:r>
              <a:rPr sz="1400" b="1" spc="-10" dirty="0">
                <a:latin typeface="Arial"/>
                <a:cs typeface="Arial"/>
              </a:rPr>
              <a:t>N</a:t>
            </a:r>
            <a:r>
              <a:rPr sz="1400" b="1" dirty="0">
                <a:latin typeface="Arial"/>
                <a:cs typeface="Arial"/>
              </a:rPr>
              <a:t>G  </a:t>
            </a:r>
            <a:r>
              <a:rPr sz="1400" b="1" spc="-5" dirty="0">
                <a:latin typeface="Arial"/>
                <a:cs typeface="Arial"/>
              </a:rPr>
              <a:t>DEVICE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36876" y="3198876"/>
            <a:ext cx="3813048" cy="2327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49500" y="5586729"/>
            <a:ext cx="3987800" cy="0"/>
          </a:xfrm>
          <a:custGeom>
            <a:avLst/>
            <a:gdLst/>
            <a:ahLst/>
            <a:cxnLst/>
            <a:rect l="l" t="t" r="r" b="b"/>
            <a:pathLst>
              <a:path w="3987800">
                <a:moveTo>
                  <a:pt x="0" y="0"/>
                </a:moveTo>
                <a:lnTo>
                  <a:pt x="3987800" y="0"/>
                </a:lnTo>
              </a:path>
            </a:pathLst>
          </a:custGeom>
          <a:ln w="533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76170" y="3164839"/>
            <a:ext cx="0" cy="2395220"/>
          </a:xfrm>
          <a:custGeom>
            <a:avLst/>
            <a:gdLst/>
            <a:ahLst/>
            <a:cxnLst/>
            <a:rect l="l" t="t" r="r" b="b"/>
            <a:pathLst>
              <a:path h="2395220">
                <a:moveTo>
                  <a:pt x="0" y="0"/>
                </a:moveTo>
                <a:lnTo>
                  <a:pt x="0" y="2395220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49500" y="3138170"/>
            <a:ext cx="3987800" cy="0"/>
          </a:xfrm>
          <a:custGeom>
            <a:avLst/>
            <a:gdLst/>
            <a:ahLst/>
            <a:cxnLst/>
            <a:rect l="l" t="t" r="r" b="b"/>
            <a:pathLst>
              <a:path w="3987800">
                <a:moveTo>
                  <a:pt x="0" y="0"/>
                </a:moveTo>
                <a:lnTo>
                  <a:pt x="3987800" y="0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10629" y="3164839"/>
            <a:ext cx="0" cy="2395220"/>
          </a:xfrm>
          <a:custGeom>
            <a:avLst/>
            <a:gdLst/>
            <a:ahLst/>
            <a:cxnLst/>
            <a:rect l="l" t="t" r="r" b="b"/>
            <a:pathLst>
              <a:path h="2395220">
                <a:moveTo>
                  <a:pt x="0" y="0"/>
                </a:moveTo>
                <a:lnTo>
                  <a:pt x="0" y="2395220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20620" y="5533390"/>
            <a:ext cx="3845560" cy="0"/>
          </a:xfrm>
          <a:custGeom>
            <a:avLst/>
            <a:gdLst/>
            <a:ahLst/>
            <a:cxnLst/>
            <a:rect l="l" t="t" r="r" b="b"/>
            <a:pathLst>
              <a:path w="3845560">
                <a:moveTo>
                  <a:pt x="0" y="0"/>
                </a:moveTo>
                <a:lnTo>
                  <a:pt x="3845559" y="0"/>
                </a:lnTo>
              </a:path>
            </a:pathLst>
          </a:custGeom>
          <a:ln w="177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29510" y="3200400"/>
            <a:ext cx="0" cy="2324100"/>
          </a:xfrm>
          <a:custGeom>
            <a:avLst/>
            <a:gdLst/>
            <a:ahLst/>
            <a:cxnLst/>
            <a:rect l="l" t="t" r="r" b="b"/>
            <a:pathLst>
              <a:path h="2324100">
                <a:moveTo>
                  <a:pt x="0" y="0"/>
                </a:moveTo>
                <a:lnTo>
                  <a:pt x="0" y="232410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20620" y="3191510"/>
            <a:ext cx="3845560" cy="0"/>
          </a:xfrm>
          <a:custGeom>
            <a:avLst/>
            <a:gdLst/>
            <a:ahLst/>
            <a:cxnLst/>
            <a:rect l="l" t="t" r="r" b="b"/>
            <a:pathLst>
              <a:path w="3845560">
                <a:moveTo>
                  <a:pt x="0" y="0"/>
                </a:moveTo>
                <a:lnTo>
                  <a:pt x="3845559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57290" y="3200400"/>
            <a:ext cx="0" cy="2324100"/>
          </a:xfrm>
          <a:custGeom>
            <a:avLst/>
            <a:gdLst/>
            <a:ahLst/>
            <a:cxnLst/>
            <a:rect l="l" t="t" r="r" b="b"/>
            <a:pathLst>
              <a:path h="2324100">
                <a:moveTo>
                  <a:pt x="0" y="0"/>
                </a:moveTo>
                <a:lnTo>
                  <a:pt x="0" y="2324100"/>
                </a:lnTo>
              </a:path>
            </a:pathLst>
          </a:custGeom>
          <a:ln w="177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688340" y="1016"/>
            <a:ext cx="76765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COMPONENTS </a:t>
            </a:r>
            <a:r>
              <a:rPr sz="2800" spc="-10" dirty="0"/>
              <a:t>(</a:t>
            </a:r>
            <a:r>
              <a:rPr sz="2000" spc="-10" dirty="0"/>
              <a:t>POWER </a:t>
            </a:r>
            <a:r>
              <a:rPr sz="2000" spc="-60" dirty="0"/>
              <a:t>SUPPLY, </a:t>
            </a:r>
            <a:r>
              <a:rPr sz="2000" spc="-5" dirty="0"/>
              <a:t>PROGRAMMING</a:t>
            </a:r>
            <a:r>
              <a:rPr sz="2000" spc="-60" dirty="0"/>
              <a:t> </a:t>
            </a:r>
            <a:r>
              <a:rPr sz="2000" spc="-5" dirty="0"/>
              <a:t>DEVICE)</a:t>
            </a:r>
            <a:endParaRPr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27676" y="1141475"/>
            <a:ext cx="3203448" cy="4194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940300" y="5396229"/>
            <a:ext cx="3378200" cy="0"/>
          </a:xfrm>
          <a:custGeom>
            <a:avLst/>
            <a:gdLst/>
            <a:ahLst/>
            <a:cxnLst/>
            <a:rect l="l" t="t" r="r" b="b"/>
            <a:pathLst>
              <a:path w="3378200">
                <a:moveTo>
                  <a:pt x="0" y="0"/>
                </a:moveTo>
                <a:lnTo>
                  <a:pt x="3378200" y="0"/>
                </a:lnTo>
              </a:path>
            </a:pathLst>
          </a:custGeom>
          <a:ln w="533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966970" y="1107439"/>
            <a:ext cx="0" cy="4262120"/>
          </a:xfrm>
          <a:custGeom>
            <a:avLst/>
            <a:gdLst/>
            <a:ahLst/>
            <a:cxnLst/>
            <a:rect l="l" t="t" r="r" b="b"/>
            <a:pathLst>
              <a:path h="4262120">
                <a:moveTo>
                  <a:pt x="0" y="0"/>
                </a:moveTo>
                <a:lnTo>
                  <a:pt x="0" y="4262120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40300" y="1080769"/>
            <a:ext cx="3378200" cy="0"/>
          </a:xfrm>
          <a:custGeom>
            <a:avLst/>
            <a:gdLst/>
            <a:ahLst/>
            <a:cxnLst/>
            <a:rect l="l" t="t" r="r" b="b"/>
            <a:pathLst>
              <a:path w="3378200">
                <a:moveTo>
                  <a:pt x="0" y="0"/>
                </a:moveTo>
                <a:lnTo>
                  <a:pt x="3378200" y="0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291830" y="1107439"/>
            <a:ext cx="0" cy="4262120"/>
          </a:xfrm>
          <a:custGeom>
            <a:avLst/>
            <a:gdLst/>
            <a:ahLst/>
            <a:cxnLst/>
            <a:rect l="l" t="t" r="r" b="b"/>
            <a:pathLst>
              <a:path h="4262120">
                <a:moveTo>
                  <a:pt x="0" y="0"/>
                </a:moveTo>
                <a:lnTo>
                  <a:pt x="0" y="4262120"/>
                </a:lnTo>
              </a:path>
            </a:pathLst>
          </a:custGeom>
          <a:ln w="533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11420" y="5342890"/>
            <a:ext cx="3235960" cy="0"/>
          </a:xfrm>
          <a:custGeom>
            <a:avLst/>
            <a:gdLst/>
            <a:ahLst/>
            <a:cxnLst/>
            <a:rect l="l" t="t" r="r" b="b"/>
            <a:pathLst>
              <a:path w="3235959">
                <a:moveTo>
                  <a:pt x="0" y="0"/>
                </a:moveTo>
                <a:lnTo>
                  <a:pt x="3235959" y="0"/>
                </a:lnTo>
              </a:path>
            </a:pathLst>
          </a:custGeom>
          <a:ln w="177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20309" y="1143000"/>
            <a:ext cx="0" cy="4191000"/>
          </a:xfrm>
          <a:custGeom>
            <a:avLst/>
            <a:gdLst/>
            <a:ahLst/>
            <a:cxnLst/>
            <a:rect l="l" t="t" r="r" b="b"/>
            <a:pathLst>
              <a:path h="4191000">
                <a:moveTo>
                  <a:pt x="0" y="0"/>
                </a:moveTo>
                <a:lnTo>
                  <a:pt x="0" y="4191000"/>
                </a:lnTo>
              </a:path>
            </a:pathLst>
          </a:custGeom>
          <a:ln w="177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11420" y="1134110"/>
            <a:ext cx="3235960" cy="0"/>
          </a:xfrm>
          <a:custGeom>
            <a:avLst/>
            <a:gdLst/>
            <a:ahLst/>
            <a:cxnLst/>
            <a:rect l="l" t="t" r="r" b="b"/>
            <a:pathLst>
              <a:path w="3235959">
                <a:moveTo>
                  <a:pt x="0" y="0"/>
                </a:moveTo>
                <a:lnTo>
                  <a:pt x="3235959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238490" y="1143000"/>
            <a:ext cx="0" cy="4191000"/>
          </a:xfrm>
          <a:custGeom>
            <a:avLst/>
            <a:gdLst/>
            <a:ahLst/>
            <a:cxnLst/>
            <a:rect l="l" t="t" r="r" b="b"/>
            <a:pathLst>
              <a:path h="4191000">
                <a:moveTo>
                  <a:pt x="0" y="0"/>
                </a:moveTo>
                <a:lnTo>
                  <a:pt x="0" y="4191000"/>
                </a:lnTo>
              </a:path>
            </a:pathLst>
          </a:custGeom>
          <a:ln w="177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40739" y="1139697"/>
            <a:ext cx="3948429" cy="3590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8130" indent="-265430">
              <a:lnSpc>
                <a:spcPct val="100000"/>
              </a:lnSpc>
              <a:spcBef>
                <a:spcPts val="100"/>
              </a:spcBef>
              <a:buClr>
                <a:srgbClr val="92D050"/>
              </a:buClr>
              <a:buFont typeface="Wingdings"/>
              <a:buChar char=""/>
              <a:tabLst>
                <a:tab pos="278765" algn="l"/>
              </a:tabLst>
            </a:pPr>
            <a:r>
              <a:rPr sz="1800" b="1" u="heavy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CHECK INPUT</a:t>
            </a:r>
            <a:r>
              <a:rPr sz="1800" b="1" u="heavy" spc="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STATUS</a:t>
            </a:r>
            <a:endParaRPr sz="1800" dirty="0">
              <a:latin typeface="Arial"/>
              <a:cs typeface="Arial"/>
            </a:endParaRPr>
          </a:p>
          <a:p>
            <a:pPr marL="12700" marR="309880" indent="18923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First the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PLC takes a look at each 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I/O to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determine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if it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is on or</a:t>
            </a: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off.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278130" indent="-265430">
              <a:lnSpc>
                <a:spcPct val="100000"/>
              </a:lnSpc>
              <a:buClr>
                <a:srgbClr val="92D050"/>
              </a:buClr>
              <a:buFont typeface="Wingdings"/>
              <a:buChar char=""/>
              <a:tabLst>
                <a:tab pos="278765" algn="l"/>
              </a:tabLst>
            </a:pPr>
            <a:r>
              <a:rPr sz="1800" b="1" u="heavy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EXECUTE</a:t>
            </a:r>
            <a:r>
              <a:rPr sz="1800" b="1" u="heavy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1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PROGRAM</a:t>
            </a:r>
            <a:endParaRPr sz="1800" dirty="0">
              <a:latin typeface="Arial"/>
              <a:cs typeface="Arial"/>
            </a:endParaRPr>
          </a:p>
          <a:p>
            <a:pPr marL="12700" marR="43815" indent="252729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Next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PLC executes the program  one instruction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time.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278130" indent="-265430">
              <a:lnSpc>
                <a:spcPct val="100000"/>
              </a:lnSpc>
              <a:buClr>
                <a:srgbClr val="92D050"/>
              </a:buClr>
              <a:buFont typeface="Wingdings"/>
              <a:buChar char=""/>
              <a:tabLst>
                <a:tab pos="278765" algn="l"/>
              </a:tabLst>
            </a:pPr>
            <a:r>
              <a:rPr sz="1800" b="1" u="heavy" spc="-3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UPDATE </a:t>
            </a:r>
            <a:r>
              <a:rPr sz="1800" b="1" u="heavy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OUTPUT</a:t>
            </a:r>
            <a:r>
              <a:rPr sz="1800" b="1" u="heavy" spc="5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 </a:t>
            </a:r>
            <a:r>
              <a:rPr sz="1800" b="1" u="heavy" spc="-5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Arial"/>
                <a:cs typeface="Arial"/>
              </a:rPr>
              <a:t>STATUS</a:t>
            </a:r>
            <a:endParaRPr sz="1800" dirty="0">
              <a:latin typeface="Arial"/>
              <a:cs typeface="Arial"/>
            </a:endParaRPr>
          </a:p>
          <a:p>
            <a:pPr marL="12700" marR="5080" indent="189230">
              <a:lnSpc>
                <a:spcPct val="99800"/>
              </a:lnSpc>
              <a:spcBef>
                <a:spcPts val="5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Finally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PLC updates the status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of  the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outputs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.It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updates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outputs  based on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which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inputs 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were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on during  the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first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88340" y="1016"/>
            <a:ext cx="33508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5" dirty="0"/>
              <a:t>PLC</a:t>
            </a:r>
            <a:r>
              <a:rPr sz="4000" spc="-165" dirty="0"/>
              <a:t> </a:t>
            </a:r>
            <a:r>
              <a:rPr sz="4000" spc="-45" dirty="0"/>
              <a:t>OPERATION</a:t>
            </a:r>
            <a:endParaRPr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346450" y="2057400"/>
          <a:ext cx="2743200" cy="3429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0000"/>
                      </a:solidFill>
                      <a:prstDash val="solid"/>
                    </a:lnL>
                    <a:lnR w="12700">
                      <a:solidFill>
                        <a:srgbClr val="FF0000"/>
                      </a:solidFill>
                      <a:prstDash val="solid"/>
                    </a:lnR>
                    <a:lnT w="12700">
                      <a:solidFill>
                        <a:srgbClr val="FF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993444" y="1093978"/>
            <a:ext cx="714819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l" rtl="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Ladder logic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is a programming language used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develop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software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for 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PLC used in industrial control</a:t>
            </a:r>
            <a:r>
              <a:rPr sz="18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applications</a:t>
            </a:r>
            <a:r>
              <a:rPr sz="1800" spc="-5" dirty="0">
                <a:latin typeface="Arial"/>
                <a:cs typeface="Arial"/>
              </a:rPr>
              <a:t>.</a:t>
            </a:r>
            <a:endParaRPr sz="1800" dirty="0">
              <a:latin typeface="Arial"/>
              <a:cs typeface="Arial"/>
            </a:endParaRPr>
          </a:p>
          <a:p>
            <a:pPr marL="122555" algn="ctr">
              <a:lnSpc>
                <a:spcPct val="100000"/>
              </a:lnSpc>
              <a:spcBef>
                <a:spcPts val="1675"/>
              </a:spcBef>
            </a:pPr>
            <a:r>
              <a:rPr sz="1600" b="1" spc="-5" dirty="0">
                <a:latin typeface="Times New Roman"/>
                <a:cs typeface="Times New Roman"/>
              </a:rPr>
              <a:t>RUNGES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08961" y="3532759"/>
            <a:ext cx="5321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RAIL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80428" y="3532759"/>
            <a:ext cx="5321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RAIL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8340" y="1016"/>
            <a:ext cx="43637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5" dirty="0"/>
              <a:t>PLC</a:t>
            </a:r>
            <a:r>
              <a:rPr sz="4000" spc="-145" dirty="0"/>
              <a:t> </a:t>
            </a:r>
            <a:r>
              <a:rPr sz="4000" spc="-15" dirty="0"/>
              <a:t>PROGRAMMING</a:t>
            </a:r>
            <a:endParaRPr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19304"/>
            <a:ext cx="76371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Arial"/>
                <a:cs typeface="Arial"/>
              </a:rPr>
              <a:t>ELEMENTS </a:t>
            </a:r>
            <a:r>
              <a:rPr sz="4000" spc="-5" dirty="0">
                <a:latin typeface="Arial"/>
                <a:cs typeface="Arial"/>
              </a:rPr>
              <a:t>OF </a:t>
            </a:r>
            <a:r>
              <a:rPr sz="4000" spc="-10" dirty="0">
                <a:latin typeface="Arial"/>
                <a:cs typeface="Arial"/>
              </a:rPr>
              <a:t>LADDER</a:t>
            </a:r>
            <a:r>
              <a:rPr sz="4000" dirty="0">
                <a:latin typeface="Arial"/>
                <a:cs typeface="Arial"/>
              </a:rPr>
              <a:t> </a:t>
            </a:r>
            <a:r>
              <a:rPr sz="4000" spc="-5" dirty="0">
                <a:latin typeface="Arial"/>
                <a:cs typeface="Arial"/>
              </a:rPr>
              <a:t>LOGIC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9032" y="1531492"/>
            <a:ext cx="3175" cy="1059815"/>
          </a:xfrm>
          <a:custGeom>
            <a:avLst/>
            <a:gdLst/>
            <a:ahLst/>
            <a:cxnLst/>
            <a:rect l="l" t="t" r="r" b="b"/>
            <a:pathLst>
              <a:path w="3175" h="1059814">
                <a:moveTo>
                  <a:pt x="2793" y="0"/>
                </a:moveTo>
                <a:lnTo>
                  <a:pt x="0" y="1059307"/>
                </a:lnTo>
              </a:path>
            </a:pathLst>
          </a:custGeom>
          <a:ln w="317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75560" y="1524000"/>
            <a:ext cx="3175" cy="1059815"/>
          </a:xfrm>
          <a:custGeom>
            <a:avLst/>
            <a:gdLst/>
            <a:ahLst/>
            <a:cxnLst/>
            <a:rect l="l" t="t" r="r" b="b"/>
            <a:pathLst>
              <a:path w="3175" h="1059814">
                <a:moveTo>
                  <a:pt x="2793" y="0"/>
                </a:moveTo>
                <a:lnTo>
                  <a:pt x="0" y="1059307"/>
                </a:lnTo>
              </a:path>
            </a:pathLst>
          </a:custGeom>
          <a:ln w="31750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75560" y="2056129"/>
            <a:ext cx="624840" cy="5080"/>
          </a:xfrm>
          <a:custGeom>
            <a:avLst/>
            <a:gdLst/>
            <a:ahLst/>
            <a:cxnLst/>
            <a:rect l="l" t="t" r="r" b="b"/>
            <a:pathLst>
              <a:path w="624839" h="5080">
                <a:moveTo>
                  <a:pt x="0" y="0"/>
                </a:moveTo>
                <a:lnTo>
                  <a:pt x="624839" y="4953"/>
                </a:lnTo>
              </a:path>
            </a:pathLst>
          </a:custGeom>
          <a:ln w="31749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71600" y="2056129"/>
            <a:ext cx="800735" cy="5080"/>
          </a:xfrm>
          <a:custGeom>
            <a:avLst/>
            <a:gdLst/>
            <a:ahLst/>
            <a:cxnLst/>
            <a:rect l="l" t="t" r="r" b="b"/>
            <a:pathLst>
              <a:path w="800735" h="5080">
                <a:moveTo>
                  <a:pt x="0" y="0"/>
                </a:moveTo>
                <a:lnTo>
                  <a:pt x="800226" y="4953"/>
                </a:lnTo>
              </a:path>
            </a:pathLst>
          </a:custGeom>
          <a:ln w="31749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06566" y="1532000"/>
            <a:ext cx="3175" cy="1135380"/>
          </a:xfrm>
          <a:custGeom>
            <a:avLst/>
            <a:gdLst/>
            <a:ahLst/>
            <a:cxnLst/>
            <a:rect l="l" t="t" r="r" b="b"/>
            <a:pathLst>
              <a:path w="3175" h="1135380">
                <a:moveTo>
                  <a:pt x="2794" y="0"/>
                </a:moveTo>
                <a:lnTo>
                  <a:pt x="0" y="1134999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02807" y="1524000"/>
            <a:ext cx="3175" cy="1135380"/>
          </a:xfrm>
          <a:custGeom>
            <a:avLst/>
            <a:gdLst/>
            <a:ahLst/>
            <a:cxnLst/>
            <a:rect l="l" t="t" r="r" b="b"/>
            <a:pathLst>
              <a:path w="3175" h="1135380">
                <a:moveTo>
                  <a:pt x="2793" y="0"/>
                </a:moveTo>
                <a:lnTo>
                  <a:pt x="0" y="1134999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02807" y="2094102"/>
            <a:ext cx="609600" cy="5715"/>
          </a:xfrm>
          <a:custGeom>
            <a:avLst/>
            <a:gdLst/>
            <a:ahLst/>
            <a:cxnLst/>
            <a:rect l="l" t="t" r="r" b="b"/>
            <a:pathLst>
              <a:path w="609600" h="5714">
                <a:moveTo>
                  <a:pt x="0" y="0"/>
                </a:moveTo>
                <a:lnTo>
                  <a:pt x="609091" y="5461"/>
                </a:lnTo>
              </a:path>
            </a:pathLst>
          </a:custGeom>
          <a:ln w="2857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29200" y="2094102"/>
            <a:ext cx="780415" cy="5715"/>
          </a:xfrm>
          <a:custGeom>
            <a:avLst/>
            <a:gdLst/>
            <a:ahLst/>
            <a:cxnLst/>
            <a:rect l="l" t="t" r="r" b="b"/>
            <a:pathLst>
              <a:path w="780414" h="5714">
                <a:moveTo>
                  <a:pt x="0" y="0"/>
                </a:moveTo>
                <a:lnTo>
                  <a:pt x="780161" y="5461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44363" y="1532000"/>
            <a:ext cx="1367790" cy="1119505"/>
          </a:xfrm>
          <a:custGeom>
            <a:avLst/>
            <a:gdLst/>
            <a:ahLst/>
            <a:cxnLst/>
            <a:rect l="l" t="t" r="r" b="b"/>
            <a:pathLst>
              <a:path w="1367790" h="1119505">
                <a:moveTo>
                  <a:pt x="0" y="1118997"/>
                </a:moveTo>
                <a:lnTo>
                  <a:pt x="1367536" y="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298194" y="2827144"/>
            <a:ext cx="2188845" cy="929640"/>
          </a:xfrm>
          <a:prstGeom prst="rect">
            <a:avLst/>
          </a:prstGeom>
        </p:spPr>
        <p:txBody>
          <a:bodyPr vert="horz" wrap="square" lIns="0" tIns="1835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45"/>
              </a:spcBef>
            </a:pPr>
            <a:r>
              <a:rPr sz="2000" spc="-20" dirty="0">
                <a:latin typeface="Arial"/>
                <a:cs typeface="Arial"/>
              </a:rPr>
              <a:t>NORMALLY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OPEN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210"/>
              </a:spcBef>
            </a:pPr>
            <a:r>
              <a:rPr sz="1800" spc="-15" dirty="0">
                <a:latin typeface="Arial"/>
                <a:cs typeface="Arial"/>
              </a:rPr>
              <a:t>(CONTACT)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79975" y="2827144"/>
            <a:ext cx="2514600" cy="929640"/>
          </a:xfrm>
          <a:prstGeom prst="rect">
            <a:avLst/>
          </a:prstGeom>
        </p:spPr>
        <p:txBody>
          <a:bodyPr vert="horz" wrap="square" lIns="0" tIns="183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sz="2000" spc="-20" dirty="0">
                <a:latin typeface="Arial"/>
                <a:cs typeface="Arial"/>
              </a:rPr>
              <a:t>NORMALLY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CLOSED</a:t>
            </a:r>
            <a:endParaRPr sz="2000">
              <a:latin typeface="Arial"/>
              <a:cs typeface="Arial"/>
            </a:endParaRPr>
          </a:p>
          <a:p>
            <a:pPr marL="546100">
              <a:lnSpc>
                <a:spcPct val="100000"/>
              </a:lnSpc>
              <a:spcBef>
                <a:spcPts val="1210"/>
              </a:spcBef>
            </a:pPr>
            <a:r>
              <a:rPr sz="1800" spc="-15" dirty="0">
                <a:latin typeface="Arial"/>
                <a:cs typeface="Arial"/>
              </a:rPr>
              <a:t>(CONTACT)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10000" y="4114800"/>
            <a:ext cx="125095" cy="748030"/>
          </a:xfrm>
          <a:custGeom>
            <a:avLst/>
            <a:gdLst/>
            <a:ahLst/>
            <a:cxnLst/>
            <a:rect l="l" t="t" r="r" b="b"/>
            <a:pathLst>
              <a:path w="125095" h="748029">
                <a:moveTo>
                  <a:pt x="124587" y="747649"/>
                </a:moveTo>
                <a:lnTo>
                  <a:pt x="76080" y="737862"/>
                </a:lnTo>
                <a:lnTo>
                  <a:pt x="36480" y="711168"/>
                </a:lnTo>
                <a:lnTo>
                  <a:pt x="9786" y="671568"/>
                </a:lnTo>
                <a:lnTo>
                  <a:pt x="0" y="623062"/>
                </a:lnTo>
                <a:lnTo>
                  <a:pt x="0" y="124587"/>
                </a:lnTo>
                <a:lnTo>
                  <a:pt x="9786" y="76080"/>
                </a:lnTo>
                <a:lnTo>
                  <a:pt x="36480" y="36480"/>
                </a:lnTo>
                <a:lnTo>
                  <a:pt x="76080" y="9786"/>
                </a:lnTo>
                <a:lnTo>
                  <a:pt x="124587" y="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677536" y="4114800"/>
            <a:ext cx="125095" cy="748030"/>
          </a:xfrm>
          <a:custGeom>
            <a:avLst/>
            <a:gdLst/>
            <a:ahLst/>
            <a:cxnLst/>
            <a:rect l="l" t="t" r="r" b="b"/>
            <a:pathLst>
              <a:path w="125095" h="748029">
                <a:moveTo>
                  <a:pt x="0" y="0"/>
                </a:moveTo>
                <a:lnTo>
                  <a:pt x="48506" y="9786"/>
                </a:lnTo>
                <a:lnTo>
                  <a:pt x="88106" y="36480"/>
                </a:lnTo>
                <a:lnTo>
                  <a:pt x="114800" y="76080"/>
                </a:lnTo>
                <a:lnTo>
                  <a:pt x="124587" y="124587"/>
                </a:lnTo>
                <a:lnTo>
                  <a:pt x="124587" y="623062"/>
                </a:lnTo>
                <a:lnTo>
                  <a:pt x="114800" y="671568"/>
                </a:lnTo>
                <a:lnTo>
                  <a:pt x="88106" y="711168"/>
                </a:lnTo>
                <a:lnTo>
                  <a:pt x="48506" y="737862"/>
                </a:lnTo>
                <a:lnTo>
                  <a:pt x="0" y="747649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965575" y="5055489"/>
            <a:ext cx="7893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COILS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19304"/>
            <a:ext cx="64808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Arial"/>
                <a:cs typeface="Arial"/>
              </a:rPr>
              <a:t>LADDER </a:t>
            </a:r>
            <a:r>
              <a:rPr sz="4000" spc="-5" dirty="0">
                <a:latin typeface="Arial"/>
                <a:cs typeface="Arial"/>
              </a:rPr>
              <a:t>LOGIC</a:t>
            </a:r>
            <a:r>
              <a:rPr sz="4000" spc="-20" dirty="0">
                <a:latin typeface="Arial"/>
                <a:cs typeface="Arial"/>
              </a:rPr>
              <a:t> </a:t>
            </a:r>
            <a:r>
              <a:rPr sz="4000" spc="-10" dirty="0">
                <a:latin typeface="Arial"/>
                <a:cs typeface="Arial"/>
              </a:rPr>
              <a:t>EXAMPLE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93594" y="1087882"/>
            <a:ext cx="31134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OR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25" dirty="0">
                <a:latin typeface="Arial"/>
                <a:cs typeface="Arial"/>
              </a:rPr>
              <a:t>OPERATION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04058" y="2478913"/>
            <a:ext cx="1905" cy="337820"/>
          </a:xfrm>
          <a:custGeom>
            <a:avLst/>
            <a:gdLst/>
            <a:ahLst/>
            <a:cxnLst/>
            <a:rect l="l" t="t" r="r" b="b"/>
            <a:pathLst>
              <a:path w="1905" h="337819">
                <a:moveTo>
                  <a:pt x="1524" y="0"/>
                </a:moveTo>
                <a:lnTo>
                  <a:pt x="0" y="337312"/>
                </a:lnTo>
              </a:path>
            </a:pathLst>
          </a:custGeom>
          <a:ln w="2857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32532" y="2476500"/>
            <a:ext cx="1905" cy="337820"/>
          </a:xfrm>
          <a:custGeom>
            <a:avLst/>
            <a:gdLst/>
            <a:ahLst/>
            <a:cxnLst/>
            <a:rect l="l" t="t" r="r" b="b"/>
            <a:pathLst>
              <a:path w="1905" h="337819">
                <a:moveTo>
                  <a:pt x="1524" y="0"/>
                </a:moveTo>
                <a:lnTo>
                  <a:pt x="0" y="337312"/>
                </a:lnTo>
              </a:path>
            </a:pathLst>
          </a:custGeom>
          <a:ln w="2857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32532" y="2645917"/>
            <a:ext cx="351155" cy="1905"/>
          </a:xfrm>
          <a:custGeom>
            <a:avLst/>
            <a:gdLst/>
            <a:ahLst/>
            <a:cxnLst/>
            <a:rect l="l" t="t" r="r" b="b"/>
            <a:pathLst>
              <a:path w="351155" h="1905">
                <a:moveTo>
                  <a:pt x="0" y="0"/>
                </a:moveTo>
                <a:lnTo>
                  <a:pt x="351155" y="1651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55876" y="2645917"/>
            <a:ext cx="450215" cy="1905"/>
          </a:xfrm>
          <a:custGeom>
            <a:avLst/>
            <a:gdLst/>
            <a:ahLst/>
            <a:cxnLst/>
            <a:rect l="l" t="t" r="r" b="b"/>
            <a:pathLst>
              <a:path w="450214" h="1905">
                <a:moveTo>
                  <a:pt x="0" y="0"/>
                </a:moveTo>
                <a:lnTo>
                  <a:pt x="449706" y="1651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57400" y="2210561"/>
            <a:ext cx="1270" cy="1904364"/>
          </a:xfrm>
          <a:custGeom>
            <a:avLst/>
            <a:gdLst/>
            <a:ahLst/>
            <a:cxnLst/>
            <a:rect l="l" t="t" r="r" b="b"/>
            <a:pathLst>
              <a:path w="1269" h="1904364">
                <a:moveTo>
                  <a:pt x="762" y="0"/>
                </a:moveTo>
                <a:lnTo>
                  <a:pt x="0" y="1904238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58309" y="2362200"/>
            <a:ext cx="94615" cy="567055"/>
          </a:xfrm>
          <a:custGeom>
            <a:avLst/>
            <a:gdLst/>
            <a:ahLst/>
            <a:cxnLst/>
            <a:rect l="l" t="t" r="r" b="b"/>
            <a:pathLst>
              <a:path w="94614" h="567055">
                <a:moveTo>
                  <a:pt x="94487" y="566674"/>
                </a:moveTo>
                <a:lnTo>
                  <a:pt x="57703" y="559270"/>
                </a:lnTo>
                <a:lnTo>
                  <a:pt x="27670" y="539067"/>
                </a:lnTo>
                <a:lnTo>
                  <a:pt x="7423" y="509077"/>
                </a:lnTo>
                <a:lnTo>
                  <a:pt x="0" y="472313"/>
                </a:lnTo>
                <a:lnTo>
                  <a:pt x="0" y="94487"/>
                </a:lnTo>
                <a:lnTo>
                  <a:pt x="7423" y="57703"/>
                </a:lnTo>
                <a:lnTo>
                  <a:pt x="27670" y="27670"/>
                </a:lnTo>
                <a:lnTo>
                  <a:pt x="57703" y="7423"/>
                </a:lnTo>
                <a:lnTo>
                  <a:pt x="94487" y="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25617" y="2362200"/>
            <a:ext cx="94615" cy="567055"/>
          </a:xfrm>
          <a:custGeom>
            <a:avLst/>
            <a:gdLst/>
            <a:ahLst/>
            <a:cxnLst/>
            <a:rect l="l" t="t" r="r" b="b"/>
            <a:pathLst>
              <a:path w="94614" h="567055">
                <a:moveTo>
                  <a:pt x="0" y="0"/>
                </a:moveTo>
                <a:lnTo>
                  <a:pt x="36784" y="7423"/>
                </a:lnTo>
                <a:lnTo>
                  <a:pt x="66817" y="27670"/>
                </a:lnTo>
                <a:lnTo>
                  <a:pt x="87064" y="57703"/>
                </a:lnTo>
                <a:lnTo>
                  <a:pt x="94487" y="94487"/>
                </a:lnTo>
                <a:lnTo>
                  <a:pt x="94487" y="472313"/>
                </a:lnTo>
                <a:lnTo>
                  <a:pt x="87064" y="509077"/>
                </a:lnTo>
                <a:lnTo>
                  <a:pt x="66817" y="539067"/>
                </a:lnTo>
                <a:lnTo>
                  <a:pt x="36784" y="559270"/>
                </a:lnTo>
                <a:lnTo>
                  <a:pt x="0" y="566674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20105" y="2645536"/>
            <a:ext cx="676275" cy="1905"/>
          </a:xfrm>
          <a:custGeom>
            <a:avLst/>
            <a:gdLst/>
            <a:ahLst/>
            <a:cxnLst/>
            <a:rect l="l" t="t" r="r" b="b"/>
            <a:pathLst>
              <a:path w="676275" h="1905">
                <a:moveTo>
                  <a:pt x="0" y="0"/>
                </a:moveTo>
                <a:lnTo>
                  <a:pt x="675894" y="165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10101" y="2645536"/>
            <a:ext cx="648335" cy="1905"/>
          </a:xfrm>
          <a:custGeom>
            <a:avLst/>
            <a:gdLst/>
            <a:ahLst/>
            <a:cxnLst/>
            <a:rect l="l" t="t" r="r" b="b"/>
            <a:pathLst>
              <a:path w="648335" h="1905">
                <a:moveTo>
                  <a:pt x="648208" y="0"/>
                </a:moveTo>
                <a:lnTo>
                  <a:pt x="0" y="165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094476" y="2209800"/>
            <a:ext cx="0" cy="1788795"/>
          </a:xfrm>
          <a:custGeom>
            <a:avLst/>
            <a:gdLst/>
            <a:ahLst/>
            <a:cxnLst/>
            <a:rect l="l" t="t" r="r" b="b"/>
            <a:pathLst>
              <a:path h="1788795">
                <a:moveTo>
                  <a:pt x="0" y="0"/>
                </a:moveTo>
                <a:lnTo>
                  <a:pt x="0" y="1788287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403475" y="2014588"/>
            <a:ext cx="408940" cy="369570"/>
          </a:xfrm>
          <a:prstGeom prst="rect">
            <a:avLst/>
          </a:prstGeom>
          <a:ln w="28575">
            <a:solidFill>
              <a:srgbClr val="001F5F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0"/>
              </a:spcBef>
            </a:pPr>
            <a:r>
              <a:rPr sz="1800" dirty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90775" y="3113138"/>
            <a:ext cx="467359" cy="369570"/>
          </a:xfrm>
          <a:prstGeom prst="rect">
            <a:avLst/>
          </a:prstGeom>
          <a:ln w="28575">
            <a:solidFill>
              <a:srgbClr val="001F5F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141605">
              <a:lnSpc>
                <a:spcPct val="100000"/>
              </a:lnSpc>
              <a:spcBef>
                <a:spcPts val="245"/>
              </a:spcBef>
            </a:pPr>
            <a:r>
              <a:rPr sz="1800" dirty="0">
                <a:latin typeface="Calibri"/>
                <a:cs typeface="Calibri"/>
              </a:rPr>
              <a:t>B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76800" y="1828787"/>
            <a:ext cx="389255" cy="369570"/>
          </a:xfrm>
          <a:prstGeom prst="rect">
            <a:avLst/>
          </a:prstGeom>
          <a:ln w="28575">
            <a:solidFill>
              <a:srgbClr val="001F5F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40"/>
              </a:spcBef>
            </a:pPr>
            <a:r>
              <a:rPr sz="1800" dirty="0">
                <a:latin typeface="Calibri"/>
                <a:cs typeface="Calibri"/>
              </a:rPr>
              <a:t>C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505582" y="3574288"/>
            <a:ext cx="1905" cy="337820"/>
          </a:xfrm>
          <a:custGeom>
            <a:avLst/>
            <a:gdLst/>
            <a:ahLst/>
            <a:cxnLst/>
            <a:rect l="l" t="t" r="r" b="b"/>
            <a:pathLst>
              <a:path w="1905" h="337820">
                <a:moveTo>
                  <a:pt x="1650" y="0"/>
                </a:moveTo>
                <a:lnTo>
                  <a:pt x="0" y="337312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734055" y="3571875"/>
            <a:ext cx="1905" cy="337820"/>
          </a:xfrm>
          <a:custGeom>
            <a:avLst/>
            <a:gdLst/>
            <a:ahLst/>
            <a:cxnLst/>
            <a:rect l="l" t="t" r="r" b="b"/>
            <a:pathLst>
              <a:path w="1905" h="337820">
                <a:moveTo>
                  <a:pt x="1650" y="0"/>
                </a:moveTo>
                <a:lnTo>
                  <a:pt x="0" y="337312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734055" y="3741292"/>
            <a:ext cx="351790" cy="1905"/>
          </a:xfrm>
          <a:custGeom>
            <a:avLst/>
            <a:gdLst/>
            <a:ahLst/>
            <a:cxnLst/>
            <a:rect l="l" t="t" r="r" b="b"/>
            <a:pathLst>
              <a:path w="351789" h="1904">
                <a:moveTo>
                  <a:pt x="0" y="0"/>
                </a:moveTo>
                <a:lnTo>
                  <a:pt x="351281" y="165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57400" y="3741292"/>
            <a:ext cx="450215" cy="1905"/>
          </a:xfrm>
          <a:custGeom>
            <a:avLst/>
            <a:gdLst/>
            <a:ahLst/>
            <a:cxnLst/>
            <a:rect l="l" t="t" r="r" b="b"/>
            <a:pathLst>
              <a:path w="450214" h="1904">
                <a:moveTo>
                  <a:pt x="0" y="0"/>
                </a:moveTo>
                <a:lnTo>
                  <a:pt x="449833" y="1650"/>
                </a:lnTo>
              </a:path>
            </a:pathLst>
          </a:custGeom>
          <a:ln w="28574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82925" y="2646426"/>
            <a:ext cx="1028065" cy="2540"/>
          </a:xfrm>
          <a:custGeom>
            <a:avLst/>
            <a:gdLst/>
            <a:ahLst/>
            <a:cxnLst/>
            <a:rect l="l" t="t" r="r" b="b"/>
            <a:pathLst>
              <a:path w="1028064" h="2539">
                <a:moveTo>
                  <a:pt x="0" y="0"/>
                </a:moveTo>
                <a:lnTo>
                  <a:pt x="1027938" y="2286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084576" y="3743325"/>
            <a:ext cx="287655" cy="1905"/>
          </a:xfrm>
          <a:custGeom>
            <a:avLst/>
            <a:gdLst/>
            <a:ahLst/>
            <a:cxnLst/>
            <a:rect l="l" t="t" r="r" b="b"/>
            <a:pathLst>
              <a:path w="287654" h="1904">
                <a:moveTo>
                  <a:pt x="0" y="0"/>
                </a:moveTo>
                <a:lnTo>
                  <a:pt x="287527" y="165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71088" y="2646426"/>
            <a:ext cx="17145" cy="1097915"/>
          </a:xfrm>
          <a:custGeom>
            <a:avLst/>
            <a:gdLst/>
            <a:ahLst/>
            <a:cxnLst/>
            <a:rect l="l" t="t" r="r" b="b"/>
            <a:pathLst>
              <a:path w="17145" h="1097914">
                <a:moveTo>
                  <a:pt x="0" y="1097661"/>
                </a:moveTo>
                <a:lnTo>
                  <a:pt x="16637" y="0"/>
                </a:lnTo>
              </a:path>
            </a:pathLst>
          </a:custGeom>
          <a:ln w="28575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916939" y="4293489"/>
            <a:ext cx="698754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l" rtl="0">
              <a:lnSpc>
                <a:spcPct val="100000"/>
              </a:lnSpc>
              <a:spcBef>
                <a:spcPts val="100"/>
              </a:spcBef>
              <a:tabLst>
                <a:tab pos="204533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the above diagram,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can be seen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either  input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400" spc="-2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spc="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is	be true (1), or both are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true,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then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the  output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C is true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400" spc="-5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2400" spc="-5" dirty="0" smtClean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1321053"/>
            <a:ext cx="395287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6395" indent="-353695" algn="l" rtl="0">
              <a:lnSpc>
                <a:spcPct val="100000"/>
              </a:lnSpc>
              <a:spcBef>
                <a:spcPts val="100"/>
              </a:spcBef>
              <a:buClr>
                <a:srgbClr val="92D050"/>
              </a:buClr>
              <a:buFont typeface="Wingdings"/>
              <a:buChar char=""/>
              <a:tabLst>
                <a:tab pos="367030" algn="l"/>
              </a:tabLst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Manufacturing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Machining</a:t>
            </a:r>
            <a:endParaRPr sz="2400" dirty="0">
              <a:latin typeface="Arial"/>
              <a:cs typeface="Arial"/>
            </a:endParaRPr>
          </a:p>
          <a:p>
            <a:pPr marL="366395" indent="-353695" algn="l">
              <a:lnSpc>
                <a:spcPct val="100000"/>
              </a:lnSpc>
              <a:buClr>
                <a:srgbClr val="92D050"/>
              </a:buClr>
              <a:buFont typeface="Wingdings"/>
              <a:buChar char=""/>
              <a:tabLst>
                <a:tab pos="367030" algn="l"/>
              </a:tabLst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Food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Beverage</a:t>
            </a:r>
            <a:endParaRPr sz="2400" dirty="0">
              <a:latin typeface="Arial"/>
              <a:cs typeface="Arial"/>
            </a:endParaRPr>
          </a:p>
          <a:p>
            <a:pPr marL="285115" indent="-272415" algn="l">
              <a:lnSpc>
                <a:spcPct val="100000"/>
              </a:lnSpc>
              <a:buClr>
                <a:srgbClr val="92D050"/>
              </a:buClr>
              <a:buFont typeface="Wingdings"/>
              <a:buChar char=""/>
              <a:tabLst>
                <a:tab pos="285750" algn="l"/>
              </a:tabLst>
            </a:pP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Textile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Industry</a:t>
            </a:r>
            <a:endParaRPr sz="2400" dirty="0">
              <a:latin typeface="Arial"/>
              <a:cs typeface="Arial"/>
            </a:endParaRPr>
          </a:p>
          <a:p>
            <a:pPr marL="361950" indent="-349250" algn="l">
              <a:lnSpc>
                <a:spcPct val="100000"/>
              </a:lnSpc>
              <a:buClr>
                <a:srgbClr val="92D050"/>
              </a:buClr>
              <a:buFont typeface="Wingdings"/>
              <a:buChar char=""/>
              <a:tabLst>
                <a:tab pos="362585" algn="l"/>
              </a:tabLst>
            </a:pP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Travel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Industry</a:t>
            </a:r>
            <a:endParaRPr sz="2400" dirty="0">
              <a:latin typeface="Arial"/>
              <a:cs typeface="Arial"/>
            </a:endParaRPr>
          </a:p>
          <a:p>
            <a:pPr marL="349250" indent="-336550" algn="l">
              <a:lnSpc>
                <a:spcPct val="100000"/>
              </a:lnSpc>
              <a:buClr>
                <a:srgbClr val="92D050"/>
              </a:buClr>
              <a:buFont typeface="Wingdings"/>
              <a:buChar char=""/>
              <a:tabLst>
                <a:tab pos="349885" algn="l"/>
              </a:tabLst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Aerospace</a:t>
            </a:r>
            <a:endParaRPr sz="2400" dirty="0">
              <a:latin typeface="Arial"/>
              <a:cs typeface="Arial"/>
            </a:endParaRPr>
          </a:p>
          <a:p>
            <a:pPr marL="366395" indent="-353695" algn="l">
              <a:lnSpc>
                <a:spcPct val="100000"/>
              </a:lnSpc>
              <a:buClr>
                <a:srgbClr val="92D050"/>
              </a:buClr>
              <a:buFont typeface="Wingdings"/>
              <a:buChar char=""/>
              <a:tabLst>
                <a:tab pos="367030" algn="l"/>
              </a:tabLst>
            </a:pP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Printing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Industry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13276" y="2055876"/>
            <a:ext cx="4117848" cy="2965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025900" y="5082540"/>
            <a:ext cx="4292600" cy="0"/>
          </a:xfrm>
          <a:custGeom>
            <a:avLst/>
            <a:gdLst/>
            <a:ahLst/>
            <a:cxnLst/>
            <a:rect l="l" t="t" r="r" b="b"/>
            <a:pathLst>
              <a:path w="4292600">
                <a:moveTo>
                  <a:pt x="0" y="0"/>
                </a:moveTo>
                <a:lnTo>
                  <a:pt x="4292600" y="0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52570" y="2021839"/>
            <a:ext cx="0" cy="3034030"/>
          </a:xfrm>
          <a:custGeom>
            <a:avLst/>
            <a:gdLst/>
            <a:ahLst/>
            <a:cxnLst/>
            <a:rect l="l" t="t" r="r" b="b"/>
            <a:pathLst>
              <a:path h="3034029">
                <a:moveTo>
                  <a:pt x="0" y="0"/>
                </a:moveTo>
                <a:lnTo>
                  <a:pt x="0" y="3034030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25900" y="1995170"/>
            <a:ext cx="4292600" cy="0"/>
          </a:xfrm>
          <a:custGeom>
            <a:avLst/>
            <a:gdLst/>
            <a:ahLst/>
            <a:cxnLst/>
            <a:rect l="l" t="t" r="r" b="b"/>
            <a:pathLst>
              <a:path w="4292600">
                <a:moveTo>
                  <a:pt x="0" y="0"/>
                </a:moveTo>
                <a:lnTo>
                  <a:pt x="4292600" y="0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291830" y="2021839"/>
            <a:ext cx="0" cy="3033395"/>
          </a:xfrm>
          <a:custGeom>
            <a:avLst/>
            <a:gdLst/>
            <a:ahLst/>
            <a:cxnLst/>
            <a:rect l="l" t="t" r="r" b="b"/>
            <a:pathLst>
              <a:path h="3033395">
                <a:moveTo>
                  <a:pt x="0" y="0"/>
                </a:moveTo>
                <a:lnTo>
                  <a:pt x="0" y="3033395"/>
                </a:lnTo>
              </a:path>
            </a:pathLst>
          </a:custGeom>
          <a:ln w="533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97020" y="5029200"/>
            <a:ext cx="4150360" cy="0"/>
          </a:xfrm>
          <a:custGeom>
            <a:avLst/>
            <a:gdLst/>
            <a:ahLst/>
            <a:cxnLst/>
            <a:rect l="l" t="t" r="r" b="b"/>
            <a:pathLst>
              <a:path w="4150359">
                <a:moveTo>
                  <a:pt x="0" y="0"/>
                </a:moveTo>
                <a:lnTo>
                  <a:pt x="4150359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05909" y="2057400"/>
            <a:ext cx="0" cy="2962910"/>
          </a:xfrm>
          <a:custGeom>
            <a:avLst/>
            <a:gdLst/>
            <a:ahLst/>
            <a:cxnLst/>
            <a:rect l="l" t="t" r="r" b="b"/>
            <a:pathLst>
              <a:path h="2962910">
                <a:moveTo>
                  <a:pt x="0" y="0"/>
                </a:moveTo>
                <a:lnTo>
                  <a:pt x="0" y="2962910"/>
                </a:lnTo>
              </a:path>
            </a:pathLst>
          </a:custGeom>
          <a:ln w="177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97020" y="2048510"/>
            <a:ext cx="4150360" cy="0"/>
          </a:xfrm>
          <a:custGeom>
            <a:avLst/>
            <a:gdLst/>
            <a:ahLst/>
            <a:cxnLst/>
            <a:rect l="l" t="t" r="r" b="b"/>
            <a:pathLst>
              <a:path w="4150359">
                <a:moveTo>
                  <a:pt x="0" y="0"/>
                </a:moveTo>
                <a:lnTo>
                  <a:pt x="4150359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238490" y="2057400"/>
            <a:ext cx="0" cy="2962275"/>
          </a:xfrm>
          <a:custGeom>
            <a:avLst/>
            <a:gdLst/>
            <a:ahLst/>
            <a:cxnLst/>
            <a:rect l="l" t="t" r="r" b="b"/>
            <a:pathLst>
              <a:path h="2962275">
                <a:moveTo>
                  <a:pt x="0" y="0"/>
                </a:moveTo>
                <a:lnTo>
                  <a:pt x="0" y="2962275"/>
                </a:lnTo>
              </a:path>
            </a:pathLst>
          </a:custGeom>
          <a:ln w="177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12140" y="19304"/>
            <a:ext cx="61690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Arial"/>
                <a:cs typeface="Arial"/>
              </a:rPr>
              <a:t>AREAS </a:t>
            </a:r>
            <a:r>
              <a:rPr sz="4000" spc="-5" dirty="0">
                <a:latin typeface="Arial"/>
                <a:cs typeface="Arial"/>
              </a:rPr>
              <a:t>OF</a:t>
            </a:r>
            <a:r>
              <a:rPr sz="4000" spc="-180" dirty="0">
                <a:latin typeface="Arial"/>
                <a:cs typeface="Arial"/>
              </a:rPr>
              <a:t> </a:t>
            </a:r>
            <a:r>
              <a:rPr sz="4000" spc="-35" dirty="0">
                <a:latin typeface="Arial"/>
                <a:cs typeface="Arial"/>
              </a:rPr>
              <a:t>APPLICATION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913130" marR="2741930" indent="-842010">
              <a:lnSpc>
                <a:spcPts val="2880"/>
              </a:lnSpc>
              <a:spcBef>
                <a:spcPts val="675"/>
              </a:spcBef>
            </a:pPr>
            <a:r>
              <a:rPr sz="2850" spc="25" dirty="0">
                <a:solidFill>
                  <a:srgbClr val="92D050"/>
                </a:solidFill>
                <a:latin typeface="Wingdings"/>
                <a:cs typeface="Wingdings"/>
              </a:rPr>
              <a:t></a:t>
            </a:r>
            <a:r>
              <a:rPr sz="2850" spc="25" dirty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Replacing </a:t>
            </a:r>
            <a:r>
              <a:rPr dirty="0"/>
              <a:t>Human Operators  </a:t>
            </a:r>
            <a:r>
              <a:rPr spc="-5" dirty="0"/>
              <a:t>Dangerous Environments  Beyond Human</a:t>
            </a:r>
            <a:r>
              <a:rPr spc="35" dirty="0"/>
              <a:t> </a:t>
            </a:r>
            <a:r>
              <a:rPr spc="-5" dirty="0"/>
              <a:t>Capabilities</a:t>
            </a:r>
            <a:endParaRPr sz="2850" dirty="0">
              <a:latin typeface="Times New Roman"/>
              <a:cs typeface="Times New Roman"/>
            </a:endParaRPr>
          </a:p>
          <a:p>
            <a:pPr marL="71755">
              <a:lnSpc>
                <a:spcPct val="100000"/>
              </a:lnSpc>
              <a:spcBef>
                <a:spcPts val="2340"/>
              </a:spcBef>
            </a:pPr>
            <a:r>
              <a:rPr sz="2850" spc="25" dirty="0">
                <a:solidFill>
                  <a:srgbClr val="92D050"/>
                </a:solidFill>
                <a:latin typeface="Wingdings"/>
                <a:cs typeface="Wingdings"/>
              </a:rPr>
              <a:t></a:t>
            </a:r>
            <a:r>
              <a:rPr sz="2850" spc="-75" dirty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dirty="0"/>
              <a:t>Fast</a:t>
            </a:r>
            <a:endParaRPr sz="2850" dirty="0">
              <a:latin typeface="Times New Roman"/>
              <a:cs typeface="Times New Roman"/>
            </a:endParaRPr>
          </a:p>
          <a:p>
            <a:pPr marL="59055">
              <a:lnSpc>
                <a:spcPct val="100000"/>
              </a:lnSpc>
              <a:spcBef>
                <a:spcPts val="10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71755" marR="5080">
              <a:lnSpc>
                <a:spcPts val="2880"/>
              </a:lnSpc>
              <a:tabLst>
                <a:tab pos="5889625" algn="l"/>
              </a:tabLst>
            </a:pPr>
            <a:r>
              <a:rPr sz="2850" spc="25" dirty="0">
                <a:solidFill>
                  <a:srgbClr val="92D050"/>
                </a:solidFill>
                <a:latin typeface="Wingdings"/>
                <a:cs typeface="Wingdings"/>
              </a:rPr>
              <a:t></a:t>
            </a:r>
            <a:r>
              <a:rPr sz="2850" spc="-70" dirty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Easi</a:t>
            </a:r>
            <a:r>
              <a:rPr spc="-15" dirty="0"/>
              <a:t>l</a:t>
            </a:r>
            <a:r>
              <a:rPr dirty="0"/>
              <a:t>y</a:t>
            </a:r>
            <a:r>
              <a:rPr spc="25" dirty="0"/>
              <a:t> </a:t>
            </a:r>
            <a:r>
              <a:rPr spc="-5" dirty="0"/>
              <a:t>prog</a:t>
            </a:r>
            <a:r>
              <a:rPr dirty="0"/>
              <a:t>r</a:t>
            </a:r>
            <a:r>
              <a:rPr spc="-5" dirty="0"/>
              <a:t>ammed</a:t>
            </a:r>
            <a:r>
              <a:rPr dirty="0"/>
              <a:t> </a:t>
            </a:r>
            <a:r>
              <a:rPr spc="-5" dirty="0"/>
              <a:t>and</a:t>
            </a:r>
            <a:r>
              <a:rPr spc="10" dirty="0"/>
              <a:t> </a:t>
            </a:r>
            <a:r>
              <a:rPr spc="-5" dirty="0"/>
              <a:t>have</a:t>
            </a:r>
            <a:r>
              <a:rPr spc="10" dirty="0"/>
              <a:t> </a:t>
            </a:r>
            <a:r>
              <a:rPr spc="-5" dirty="0"/>
              <a:t>an</a:t>
            </a:r>
            <a:r>
              <a:rPr dirty="0"/>
              <a:t> </a:t>
            </a:r>
            <a:r>
              <a:rPr spc="-5" dirty="0"/>
              <a:t>easi</a:t>
            </a:r>
            <a:r>
              <a:rPr spc="-15" dirty="0"/>
              <a:t>l</a:t>
            </a:r>
            <a:r>
              <a:rPr dirty="0"/>
              <a:t>y	</a:t>
            </a:r>
            <a:r>
              <a:rPr spc="-5" dirty="0"/>
              <a:t>understood  programming</a:t>
            </a:r>
            <a:r>
              <a:rPr dirty="0"/>
              <a:t> </a:t>
            </a:r>
            <a:r>
              <a:rPr spc="-5" dirty="0"/>
              <a:t>language.</a:t>
            </a:r>
            <a:endParaRPr sz="2850" dirty="0">
              <a:latin typeface="Times New Roman"/>
              <a:cs typeface="Times New Roman"/>
            </a:endParaRPr>
          </a:p>
          <a:p>
            <a:pPr marL="71755">
              <a:lnSpc>
                <a:spcPct val="100000"/>
              </a:lnSpc>
              <a:spcBef>
                <a:spcPts val="2335"/>
              </a:spcBef>
            </a:pPr>
            <a:r>
              <a:rPr sz="2850" spc="25" dirty="0">
                <a:solidFill>
                  <a:srgbClr val="92D050"/>
                </a:solidFill>
                <a:latin typeface="Wingdings"/>
                <a:cs typeface="Wingdings"/>
              </a:rPr>
              <a:t></a:t>
            </a:r>
            <a:r>
              <a:rPr sz="2850" spc="25" dirty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Improves</a:t>
            </a:r>
            <a:r>
              <a:rPr spc="-100" dirty="0"/>
              <a:t> </a:t>
            </a:r>
            <a:r>
              <a:rPr dirty="0"/>
              <a:t>Productivity</a:t>
            </a:r>
            <a:endParaRPr sz="2850" dirty="0">
              <a:latin typeface="Times New Roman"/>
              <a:cs typeface="Times New Roman"/>
            </a:endParaRPr>
          </a:p>
          <a:p>
            <a:pPr marL="71755">
              <a:lnSpc>
                <a:spcPct val="100000"/>
              </a:lnSpc>
              <a:spcBef>
                <a:spcPts val="2340"/>
              </a:spcBef>
            </a:pPr>
            <a:r>
              <a:rPr sz="2850" spc="25" dirty="0">
                <a:solidFill>
                  <a:srgbClr val="92D050"/>
                </a:solidFill>
                <a:latin typeface="Wingdings"/>
                <a:cs typeface="Wingdings"/>
              </a:rPr>
              <a:t></a:t>
            </a:r>
            <a:r>
              <a:rPr sz="2850" spc="25" dirty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Improves</a:t>
            </a:r>
            <a:r>
              <a:rPr spc="-100" dirty="0"/>
              <a:t> </a:t>
            </a:r>
            <a:r>
              <a:rPr spc="-5" dirty="0"/>
              <a:t>Quality</a:t>
            </a:r>
            <a:endParaRPr sz="285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2140" y="19304"/>
            <a:ext cx="34982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70" dirty="0">
                <a:latin typeface="Arial"/>
                <a:cs typeface="Arial"/>
              </a:rPr>
              <a:t>ADVANTAGES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965961"/>
            <a:ext cx="7306309" cy="381386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5080" algn="l" rtl="0">
              <a:lnSpc>
                <a:spcPts val="2400"/>
              </a:lnSpc>
              <a:spcBef>
                <a:spcPts val="580"/>
              </a:spcBef>
            </a:pPr>
            <a:r>
              <a:rPr sz="2400" dirty="0">
                <a:solidFill>
                  <a:srgbClr val="92D050"/>
                </a:solidFill>
                <a:latin typeface="Wingdings"/>
                <a:cs typeface="Wingdings"/>
              </a:rPr>
              <a:t></a:t>
            </a:r>
            <a:r>
              <a:rPr sz="2400" dirty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The PLC have in recent years 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a wide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growth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as universal element in industrial automation</a:t>
            </a:r>
            <a:r>
              <a:rPr sz="200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algn="l"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 algn="l">
              <a:lnSpc>
                <a:spcPct val="100000"/>
              </a:lnSpc>
              <a:spcBef>
                <a:spcPts val="30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12700" marR="166370" algn="l">
              <a:lnSpc>
                <a:spcPts val="2400"/>
              </a:lnSpc>
            </a:pPr>
            <a:r>
              <a:rPr sz="2400" dirty="0">
                <a:solidFill>
                  <a:srgbClr val="92D050"/>
                </a:solidFill>
                <a:latin typeface="Wingdings"/>
                <a:cs typeface="Wingdings"/>
              </a:rPr>
              <a:t></a:t>
            </a:r>
            <a:r>
              <a:rPr sz="2400" dirty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can be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effectively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used in applications ranging from</a:t>
            </a:r>
            <a:r>
              <a:rPr sz="20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simple  control like replacing a small number of relays to complex  automation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problems.</a:t>
            </a:r>
            <a:endParaRPr sz="2000" dirty="0">
              <a:latin typeface="Arial"/>
              <a:cs typeface="Arial"/>
            </a:endParaRPr>
          </a:p>
          <a:p>
            <a:pPr algn="l"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 algn="l">
              <a:lnSpc>
                <a:spcPct val="100000"/>
              </a:lnSpc>
              <a:spcBef>
                <a:spcPts val="30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12700" marR="434975" algn="l">
              <a:lnSpc>
                <a:spcPts val="2400"/>
              </a:lnSpc>
            </a:pPr>
            <a:r>
              <a:rPr sz="2400" dirty="0">
                <a:solidFill>
                  <a:srgbClr val="92D050"/>
                </a:solidFill>
                <a:latin typeface="Wingdings"/>
                <a:cs typeface="Wingdings"/>
              </a:rPr>
              <a:t></a:t>
            </a:r>
            <a:r>
              <a:rPr sz="2400" dirty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Today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the PLCs are used for control &amp; automation job in</a:t>
            </a:r>
            <a:r>
              <a:rPr sz="20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  single machine &amp; it increases up to full automation of  manufacturing / testing process in a</a:t>
            </a:r>
            <a:r>
              <a:rPr sz="20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Arial"/>
                <a:cs typeface="Arial"/>
              </a:rPr>
              <a:t>factory.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2140" y="19304"/>
            <a:ext cx="343407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Arial"/>
                <a:cs typeface="Arial"/>
              </a:rPr>
              <a:t>CONCLUSION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6545" y="0"/>
            <a:ext cx="331724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75" dirty="0"/>
              <a:t>A</a:t>
            </a:r>
            <a:r>
              <a:rPr dirty="0"/>
              <a:t>U</a:t>
            </a:r>
            <a:r>
              <a:rPr spc="-110" dirty="0"/>
              <a:t>T</a:t>
            </a:r>
            <a:r>
              <a:rPr spc="-5" dirty="0"/>
              <a:t>OM</a:t>
            </a:r>
            <a:r>
              <a:rPr spc="-350" dirty="0"/>
              <a:t>A</a:t>
            </a:r>
            <a:r>
              <a:rPr spc="-5" dirty="0"/>
              <a:t>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241805"/>
            <a:ext cx="7193915" cy="33650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 algn="l" rtl="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Wingdings"/>
                <a:cs typeface="Wingdings"/>
              </a:rPr>
              <a:t>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FFFF"/>
                </a:solidFill>
                <a:latin typeface="Times New Roman"/>
                <a:cs typeface="Times New Roman"/>
              </a:rPr>
              <a:t>Automation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is basically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the delegation of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</a:t>
            </a:r>
            <a:r>
              <a:rPr sz="2400" spc="-2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control 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functions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to technical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equipment aimed towards 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achieving:</a:t>
            </a:r>
            <a:endParaRPr sz="2400" dirty="0">
              <a:latin typeface="Times New Roman"/>
              <a:cs typeface="Times New Roman"/>
            </a:endParaRPr>
          </a:p>
          <a:p>
            <a:pPr algn="l" rtl="0">
              <a:lnSpc>
                <a:spcPct val="100000"/>
              </a:lnSpc>
              <a:spcBef>
                <a:spcPts val="50"/>
              </a:spcBef>
            </a:pPr>
            <a:endParaRPr sz="3400" dirty="0">
              <a:latin typeface="Times New Roman"/>
              <a:cs typeface="Times New Roman"/>
            </a:endParaRPr>
          </a:p>
          <a:p>
            <a:pPr marL="1167130" indent="-240029" algn="l" rtl="0">
              <a:lnSpc>
                <a:spcPct val="100000"/>
              </a:lnSpc>
              <a:buSzPct val="95833"/>
              <a:buFont typeface="Wingdings"/>
              <a:buChar char=""/>
              <a:tabLst>
                <a:tab pos="1167765" algn="l"/>
              </a:tabLst>
            </a:pP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Higher</a:t>
            </a:r>
            <a:r>
              <a:rPr sz="2400" i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productivity.</a:t>
            </a:r>
            <a:endParaRPr sz="2400" dirty="0">
              <a:latin typeface="Calibri"/>
              <a:cs typeface="Calibri"/>
            </a:endParaRPr>
          </a:p>
          <a:p>
            <a:pPr marL="1167130" indent="-240029" algn="l" rtl="0">
              <a:lnSpc>
                <a:spcPct val="100000"/>
              </a:lnSpc>
              <a:spcBef>
                <a:spcPts val="580"/>
              </a:spcBef>
              <a:buSzPct val="95833"/>
              <a:buFont typeface="Wingdings"/>
              <a:buChar char=""/>
              <a:tabLst>
                <a:tab pos="1167765" algn="l"/>
              </a:tabLst>
            </a:pP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Superior quality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of end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product.</a:t>
            </a:r>
            <a:endParaRPr sz="2400" dirty="0">
              <a:latin typeface="Calibri"/>
              <a:cs typeface="Calibri"/>
            </a:endParaRPr>
          </a:p>
          <a:p>
            <a:pPr marL="1167130" indent="-240029" algn="l" rtl="0">
              <a:lnSpc>
                <a:spcPct val="100000"/>
              </a:lnSpc>
              <a:spcBef>
                <a:spcPts val="575"/>
              </a:spcBef>
              <a:buSzPct val="95833"/>
              <a:buFont typeface="Wingdings"/>
              <a:buChar char=""/>
              <a:tabLst>
                <a:tab pos="1167765" algn="l"/>
              </a:tabLst>
            </a:pP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Efficient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usage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of energy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raw</a:t>
            </a:r>
            <a:r>
              <a:rPr sz="2400" i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FFFFFF"/>
                </a:solidFill>
                <a:latin typeface="Calibri"/>
                <a:cs typeface="Calibri"/>
              </a:rPr>
              <a:t>materials.</a:t>
            </a:r>
            <a:endParaRPr sz="2400" dirty="0">
              <a:latin typeface="Calibri"/>
              <a:cs typeface="Calibri"/>
            </a:endParaRPr>
          </a:p>
          <a:p>
            <a:pPr marL="1167130" indent="-240029" algn="l" rtl="0">
              <a:lnSpc>
                <a:spcPct val="100000"/>
              </a:lnSpc>
              <a:spcBef>
                <a:spcPts val="575"/>
              </a:spcBef>
              <a:buSzPct val="95833"/>
              <a:buFont typeface="Wingdings"/>
              <a:buChar char=""/>
              <a:tabLst>
                <a:tab pos="1167765" algn="l"/>
              </a:tabLst>
            </a:pP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Improved 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safety </a:t>
            </a:r>
            <a:r>
              <a:rPr sz="2400" i="1" dirty="0">
                <a:solidFill>
                  <a:srgbClr val="FFFFFF"/>
                </a:solidFill>
                <a:latin typeface="Calibri"/>
                <a:cs typeface="Calibri"/>
              </a:rPr>
              <a:t>in working 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conditions</a:t>
            </a:r>
            <a:r>
              <a:rPr sz="2400" i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FFFFFF"/>
                </a:solidFill>
                <a:latin typeface="Calibri"/>
                <a:cs typeface="Calibri"/>
              </a:rPr>
              <a:t>etc.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1269" y="0"/>
            <a:ext cx="560260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TYPES </a:t>
            </a:r>
            <a:r>
              <a:rPr spc="-5" dirty="0"/>
              <a:t>OF</a:t>
            </a:r>
            <a:r>
              <a:rPr spc="-65" dirty="0"/>
              <a:t> </a:t>
            </a:r>
            <a:r>
              <a:rPr spc="-55" dirty="0"/>
              <a:t>AUTOMATION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901953"/>
            <a:ext cx="7366634" cy="4344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ts val="2840"/>
              </a:lnSpc>
              <a:spcBef>
                <a:spcPts val="100"/>
              </a:spcBef>
              <a:tabLst>
                <a:tab pos="355600" algn="l"/>
              </a:tabLst>
            </a:pPr>
            <a:r>
              <a:rPr sz="2400" dirty="0">
                <a:solidFill>
                  <a:srgbClr val="92D050"/>
                </a:solidFill>
                <a:latin typeface="Wingdings"/>
                <a:cs typeface="Wingdings"/>
              </a:rPr>
              <a:t></a:t>
            </a:r>
            <a:r>
              <a:rPr sz="2400" dirty="0">
                <a:solidFill>
                  <a:srgbClr val="92D050"/>
                </a:solidFill>
                <a:latin typeface="Times New Roman"/>
                <a:cs typeface="Times New Roman"/>
              </a:rPr>
              <a:t>	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Building</a:t>
            </a:r>
            <a:r>
              <a:rPr sz="20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automation</a:t>
            </a:r>
            <a:endParaRPr sz="2000" dirty="0">
              <a:latin typeface="Calibri"/>
              <a:cs typeface="Calibri"/>
            </a:endParaRPr>
          </a:p>
          <a:p>
            <a:pPr marL="981710" algn="l" rtl="0">
              <a:lnSpc>
                <a:spcPts val="2360"/>
              </a:lnSpc>
            </a:pPr>
            <a:r>
              <a:rPr sz="2000" i="1" dirty="0">
                <a:solidFill>
                  <a:srgbClr val="FFFFFF"/>
                </a:solidFill>
                <a:latin typeface="Arial"/>
                <a:cs typeface="Arial"/>
              </a:rPr>
              <a:t>Example</a:t>
            </a:r>
            <a:r>
              <a:rPr sz="2000" i="1" dirty="0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sz="2000" spc="-5" dirty="0">
                <a:solidFill>
                  <a:srgbClr val="A6A6A6"/>
                </a:solidFill>
                <a:latin typeface="Calibri"/>
                <a:cs typeface="Calibri"/>
              </a:rPr>
              <a:t>lifts, </a:t>
            </a:r>
            <a:r>
              <a:rPr sz="2000" spc="-15" dirty="0">
                <a:solidFill>
                  <a:srgbClr val="A6A6A6"/>
                </a:solidFill>
                <a:latin typeface="Calibri"/>
                <a:cs typeface="Calibri"/>
              </a:rPr>
              <a:t>smoke</a:t>
            </a:r>
            <a:r>
              <a:rPr sz="2000" spc="0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A6A6A6"/>
                </a:solidFill>
                <a:latin typeface="Calibri"/>
                <a:cs typeface="Calibri"/>
              </a:rPr>
              <a:t>detectors</a:t>
            </a:r>
            <a:endParaRPr sz="2000" dirty="0">
              <a:latin typeface="Calibri"/>
              <a:cs typeface="Calibri"/>
            </a:endParaRPr>
          </a:p>
          <a:p>
            <a:pPr marL="12700" algn="l" rtl="0">
              <a:lnSpc>
                <a:spcPts val="2840"/>
              </a:lnSpc>
              <a:spcBef>
                <a:spcPts val="2000"/>
              </a:spcBef>
              <a:tabLst>
                <a:tab pos="355600" algn="l"/>
              </a:tabLst>
            </a:pPr>
            <a:r>
              <a:rPr sz="2400" dirty="0">
                <a:solidFill>
                  <a:srgbClr val="92D050"/>
                </a:solidFill>
                <a:latin typeface="Wingdings"/>
                <a:cs typeface="Wingdings"/>
              </a:rPr>
              <a:t></a:t>
            </a:r>
            <a:r>
              <a:rPr sz="2400" dirty="0">
                <a:solidFill>
                  <a:srgbClr val="92D050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Office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automation</a:t>
            </a:r>
            <a:endParaRPr sz="2000" dirty="0">
              <a:latin typeface="Calibri"/>
              <a:cs typeface="Calibri"/>
            </a:endParaRPr>
          </a:p>
          <a:p>
            <a:pPr marL="937894" algn="l" rtl="0">
              <a:lnSpc>
                <a:spcPts val="2360"/>
              </a:lnSpc>
            </a:pPr>
            <a:r>
              <a:rPr sz="2000" i="1" spc="-5" dirty="0">
                <a:solidFill>
                  <a:srgbClr val="FFFFFF"/>
                </a:solidFill>
                <a:latin typeface="Arial"/>
                <a:cs typeface="Arial"/>
              </a:rPr>
              <a:t>Example</a:t>
            </a:r>
            <a:r>
              <a:rPr sz="2000" spc="-5" dirty="0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sz="2000" spc="-15" dirty="0">
                <a:solidFill>
                  <a:srgbClr val="BEBEBE"/>
                </a:solidFill>
                <a:latin typeface="Calibri"/>
                <a:cs typeface="Calibri"/>
              </a:rPr>
              <a:t>printers, </a:t>
            </a:r>
            <a:r>
              <a:rPr sz="2000" spc="-10" dirty="0" smtClean="0">
                <a:solidFill>
                  <a:srgbClr val="BEBEBE"/>
                </a:solidFill>
                <a:latin typeface="Calibri"/>
                <a:cs typeface="Calibri"/>
              </a:rPr>
              <a:t>cameras</a:t>
            </a:r>
            <a:endParaRPr sz="2000" dirty="0">
              <a:latin typeface="Calibri"/>
              <a:cs typeface="Calibri"/>
            </a:endParaRPr>
          </a:p>
          <a:p>
            <a:pPr marL="12700" algn="l" rtl="0">
              <a:lnSpc>
                <a:spcPts val="2840"/>
              </a:lnSpc>
              <a:spcBef>
                <a:spcPts val="2000"/>
              </a:spcBef>
              <a:tabLst>
                <a:tab pos="355600" algn="l"/>
              </a:tabLst>
            </a:pPr>
            <a:r>
              <a:rPr sz="2400" dirty="0">
                <a:solidFill>
                  <a:srgbClr val="92D050"/>
                </a:solidFill>
                <a:latin typeface="Wingdings"/>
                <a:cs typeface="Wingdings"/>
              </a:rPr>
              <a:t></a:t>
            </a:r>
            <a:r>
              <a:rPr sz="2400" dirty="0">
                <a:solidFill>
                  <a:srgbClr val="92D050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Scientific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automation</a:t>
            </a:r>
            <a:endParaRPr sz="2000" dirty="0">
              <a:latin typeface="Calibri"/>
              <a:cs typeface="Calibri"/>
            </a:endParaRPr>
          </a:p>
          <a:p>
            <a:pPr marL="925194" algn="l" rtl="0">
              <a:lnSpc>
                <a:spcPts val="2360"/>
              </a:lnSpc>
            </a:pPr>
            <a:r>
              <a:rPr sz="2000" i="1" dirty="0">
                <a:solidFill>
                  <a:srgbClr val="FFFFFF"/>
                </a:solidFill>
                <a:latin typeface="Arial"/>
                <a:cs typeface="Arial"/>
              </a:rPr>
              <a:t>Example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sz="2000" spc="-20" dirty="0">
                <a:solidFill>
                  <a:srgbClr val="BEBEBE"/>
                </a:solidFill>
                <a:latin typeface="Calibri"/>
                <a:cs typeface="Calibri"/>
              </a:rPr>
              <a:t>rocket</a:t>
            </a:r>
            <a:r>
              <a:rPr sz="2000" spc="-10" dirty="0">
                <a:solidFill>
                  <a:srgbClr val="BEBEB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BEBEBE"/>
                </a:solidFill>
                <a:latin typeface="Calibri"/>
                <a:cs typeface="Calibri"/>
              </a:rPr>
              <a:t>launching</a:t>
            </a:r>
            <a:endParaRPr sz="2000" dirty="0">
              <a:latin typeface="Calibri"/>
              <a:cs typeface="Calibri"/>
            </a:endParaRPr>
          </a:p>
          <a:p>
            <a:pPr marL="12700" algn="l" rtl="0">
              <a:lnSpc>
                <a:spcPts val="2840"/>
              </a:lnSpc>
              <a:spcBef>
                <a:spcPts val="2000"/>
              </a:spcBef>
              <a:tabLst>
                <a:tab pos="355600" algn="l"/>
              </a:tabLst>
            </a:pPr>
            <a:r>
              <a:rPr sz="2400" dirty="0">
                <a:solidFill>
                  <a:srgbClr val="92D050"/>
                </a:solidFill>
                <a:latin typeface="Wingdings"/>
                <a:cs typeface="Wingdings"/>
              </a:rPr>
              <a:t></a:t>
            </a:r>
            <a:r>
              <a:rPr sz="2400" dirty="0">
                <a:solidFill>
                  <a:srgbClr val="92D050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Light</a:t>
            </a:r>
            <a:r>
              <a:rPr sz="20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automation</a:t>
            </a:r>
            <a:endParaRPr sz="2000" dirty="0">
              <a:latin typeface="Calibri"/>
              <a:cs typeface="Calibri"/>
            </a:endParaRPr>
          </a:p>
          <a:p>
            <a:pPr marL="925194" algn="l" rtl="0">
              <a:lnSpc>
                <a:spcPts val="2360"/>
              </a:lnSpc>
            </a:pPr>
            <a:r>
              <a:rPr sz="2000" i="1" dirty="0">
                <a:solidFill>
                  <a:srgbClr val="FFFFFF"/>
                </a:solidFill>
                <a:latin typeface="Arial"/>
                <a:cs typeface="Arial"/>
              </a:rPr>
              <a:t>Example: </a:t>
            </a:r>
            <a:r>
              <a:rPr sz="2000" spc="-15" dirty="0">
                <a:solidFill>
                  <a:srgbClr val="BEBEBE"/>
                </a:solidFill>
                <a:latin typeface="Calibri"/>
                <a:cs typeface="Calibri"/>
              </a:rPr>
              <a:t>street </a:t>
            </a:r>
            <a:r>
              <a:rPr sz="2000" spc="-5" dirty="0">
                <a:solidFill>
                  <a:srgbClr val="BEBEBE"/>
                </a:solidFill>
                <a:latin typeface="Calibri"/>
                <a:cs typeface="Calibri"/>
              </a:rPr>
              <a:t>solar</a:t>
            </a:r>
            <a:r>
              <a:rPr sz="2000" spc="15" dirty="0">
                <a:solidFill>
                  <a:srgbClr val="BEBEBE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BEBEBE"/>
                </a:solidFill>
                <a:latin typeface="Calibri"/>
                <a:cs typeface="Calibri"/>
              </a:rPr>
              <a:t>lightening</a:t>
            </a:r>
            <a:endParaRPr sz="2000" dirty="0">
              <a:latin typeface="Calibri"/>
              <a:cs typeface="Calibri"/>
            </a:endParaRPr>
          </a:p>
          <a:p>
            <a:pPr marL="12700" algn="l" rtl="0">
              <a:lnSpc>
                <a:spcPts val="2840"/>
              </a:lnSpc>
              <a:spcBef>
                <a:spcPts val="2000"/>
              </a:spcBef>
              <a:tabLst>
                <a:tab pos="355600" algn="l"/>
              </a:tabLst>
            </a:pPr>
            <a:r>
              <a:rPr sz="2400" dirty="0">
                <a:solidFill>
                  <a:srgbClr val="92D050"/>
                </a:solidFill>
                <a:latin typeface="Wingdings"/>
                <a:cs typeface="Wingdings"/>
              </a:rPr>
              <a:t></a:t>
            </a:r>
            <a:r>
              <a:rPr sz="2400" dirty="0">
                <a:solidFill>
                  <a:srgbClr val="92D050"/>
                </a:solidFill>
                <a:latin typeface="Times New Roman"/>
                <a:cs typeface="Times New Roman"/>
              </a:rPr>
              <a:t>	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Industrial</a:t>
            </a:r>
            <a:r>
              <a:rPr sz="20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automation</a:t>
            </a:r>
            <a:endParaRPr sz="2000" dirty="0">
              <a:latin typeface="Calibri"/>
              <a:cs typeface="Calibri"/>
            </a:endParaRPr>
          </a:p>
          <a:p>
            <a:pPr marL="925194" algn="l" rtl="0">
              <a:lnSpc>
                <a:spcPts val="2360"/>
              </a:lnSpc>
            </a:pPr>
            <a:r>
              <a:rPr sz="2000" i="1" dirty="0">
                <a:solidFill>
                  <a:srgbClr val="FFFFFF"/>
                </a:solidFill>
                <a:latin typeface="Arial"/>
                <a:cs typeface="Arial"/>
              </a:rPr>
              <a:t>Example: </a:t>
            </a:r>
            <a:r>
              <a:rPr sz="2000" spc="-10" dirty="0">
                <a:solidFill>
                  <a:srgbClr val="BEBEBE"/>
                </a:solidFill>
                <a:latin typeface="Calibri"/>
                <a:cs typeface="Calibri"/>
              </a:rPr>
              <a:t>automated </a:t>
            </a:r>
            <a:r>
              <a:rPr sz="2000" spc="-5" dirty="0">
                <a:solidFill>
                  <a:srgbClr val="BEBEBE"/>
                </a:solidFill>
                <a:latin typeface="Calibri"/>
                <a:cs typeface="Calibri"/>
              </a:rPr>
              <a:t>bottle filling </a:t>
            </a:r>
            <a:r>
              <a:rPr sz="2000" spc="-10" dirty="0">
                <a:solidFill>
                  <a:srgbClr val="BEBEBE"/>
                </a:solidFill>
                <a:latin typeface="Calibri"/>
                <a:cs typeface="Calibri"/>
              </a:rPr>
              <a:t>stations </a:t>
            </a:r>
            <a:r>
              <a:rPr sz="2000" dirty="0">
                <a:solidFill>
                  <a:srgbClr val="BEBEBE"/>
                </a:solidFill>
                <a:latin typeface="Calibri"/>
                <a:cs typeface="Calibri"/>
              </a:rPr>
              <a:t>, </a:t>
            </a:r>
            <a:r>
              <a:rPr sz="2000" spc="-15" dirty="0">
                <a:solidFill>
                  <a:srgbClr val="BEBEBE"/>
                </a:solidFill>
                <a:latin typeface="Calibri"/>
                <a:cs typeface="Calibri"/>
              </a:rPr>
              <a:t>steel </a:t>
            </a:r>
            <a:r>
              <a:rPr sz="2000" spc="-10" dirty="0">
                <a:solidFill>
                  <a:srgbClr val="BEBEBE"/>
                </a:solidFill>
                <a:latin typeface="Calibri"/>
                <a:cs typeface="Calibri"/>
              </a:rPr>
              <a:t>factories</a:t>
            </a:r>
            <a:r>
              <a:rPr sz="2000" spc="80" dirty="0">
                <a:solidFill>
                  <a:srgbClr val="BEBEBE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BEBEBE"/>
                </a:solidFill>
                <a:latin typeface="Calibri"/>
                <a:cs typeface="Calibri"/>
              </a:rPr>
              <a:t>etc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657" y="0"/>
            <a:ext cx="625538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INDUSTRIAL</a:t>
            </a:r>
            <a:r>
              <a:rPr spc="-75" dirty="0"/>
              <a:t> </a:t>
            </a:r>
            <a:r>
              <a:rPr spc="-55" dirty="0"/>
              <a:t>AUTOMATION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921765"/>
            <a:ext cx="7132320" cy="94234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55600" marR="5080" indent="-343535" algn="l" rtl="0">
              <a:lnSpc>
                <a:spcPct val="100400"/>
              </a:lnSpc>
              <a:spcBef>
                <a:spcPts val="85"/>
              </a:spcBef>
            </a:pPr>
            <a:r>
              <a:rPr sz="3200" dirty="0">
                <a:solidFill>
                  <a:srgbClr val="FFFFFF"/>
                </a:solidFill>
                <a:latin typeface="Wingdings"/>
                <a:cs typeface="Wingdings"/>
              </a:rPr>
              <a:t>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use </a:t>
            </a:r>
            <a:r>
              <a:rPr sz="28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Computerized </a:t>
            </a:r>
            <a:r>
              <a:rPr sz="2800" spc="-10" dirty="0" smtClean="0">
                <a:solidFill>
                  <a:srgbClr val="FFFFFF"/>
                </a:solidFill>
                <a:latin typeface="Calibri"/>
                <a:cs typeface="Calibri"/>
              </a:rPr>
              <a:t>devices </a:t>
            </a:r>
            <a:r>
              <a:rPr sz="2800" spc="-20" dirty="0">
                <a:solidFill>
                  <a:srgbClr val="FFFFFF"/>
                </a:solidFill>
                <a:latin typeface="Calibri"/>
                <a:cs typeface="Calibri"/>
              </a:rPr>
              <a:t>to 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complete </a:t>
            </a:r>
            <a:r>
              <a:rPr sz="2800" spc="-10" dirty="0">
                <a:solidFill>
                  <a:srgbClr val="FFFFFF"/>
                </a:solidFill>
                <a:latin typeface="Calibri"/>
                <a:cs typeface="Calibri"/>
              </a:rPr>
              <a:t>manufacturing</a:t>
            </a:r>
            <a:r>
              <a:rPr sz="28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alibri"/>
                <a:cs typeface="Calibri"/>
              </a:rPr>
              <a:t>tasks.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8200" y="2590800"/>
            <a:ext cx="1066800" cy="914400"/>
          </a:xfrm>
          <a:prstGeom prst="rect">
            <a:avLst/>
          </a:prstGeom>
          <a:solidFill>
            <a:srgbClr val="D120D1"/>
          </a:solidFill>
          <a:ln w="25400">
            <a:solidFill>
              <a:srgbClr val="385D89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222885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PLANT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67000" y="2590800"/>
            <a:ext cx="1066800" cy="914400"/>
          </a:xfrm>
          <a:prstGeom prst="rect">
            <a:avLst/>
          </a:prstGeom>
          <a:solidFill>
            <a:srgbClr val="92D050"/>
          </a:solidFill>
          <a:ln w="25400">
            <a:solidFill>
              <a:srgbClr val="385D8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04139" marR="99695" indent="255904">
              <a:lnSpc>
                <a:spcPct val="100000"/>
              </a:lnSpc>
              <a:spcBef>
                <a:spcPts val="710"/>
              </a:spcBef>
            </a:pPr>
            <a:r>
              <a:rPr sz="1200" b="1" dirty="0">
                <a:latin typeface="Calibri"/>
                <a:cs typeface="Calibri"/>
              </a:rPr>
              <a:t>FIELD  IN</a:t>
            </a:r>
            <a:r>
              <a:rPr sz="1200" b="1" spc="-15" dirty="0">
                <a:latin typeface="Calibri"/>
                <a:cs typeface="Calibri"/>
              </a:rPr>
              <a:t>S</a:t>
            </a:r>
            <a:r>
              <a:rPr sz="1200" b="1" dirty="0">
                <a:latin typeface="Calibri"/>
                <a:cs typeface="Calibri"/>
              </a:rPr>
              <a:t>T</a:t>
            </a:r>
            <a:r>
              <a:rPr sz="1200" b="1" spc="-5" dirty="0">
                <a:latin typeface="Calibri"/>
                <a:cs typeface="Calibri"/>
              </a:rPr>
              <a:t>R</a:t>
            </a:r>
            <a:r>
              <a:rPr sz="1200" b="1" dirty="0">
                <a:latin typeface="Calibri"/>
                <a:cs typeface="Calibri"/>
              </a:rPr>
              <a:t>U</a:t>
            </a:r>
            <a:r>
              <a:rPr sz="1200" b="1" spc="-10" dirty="0">
                <a:latin typeface="Calibri"/>
                <a:cs typeface="Calibri"/>
              </a:rPr>
              <a:t>M</a:t>
            </a:r>
            <a:r>
              <a:rPr sz="1200" b="1" dirty="0">
                <a:latin typeface="Calibri"/>
                <a:cs typeface="Calibri"/>
              </a:rPr>
              <a:t>ENT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559300" y="2044700"/>
          <a:ext cx="3657600" cy="350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"/>
                <a:gridCol w="1219200"/>
                <a:gridCol w="914400"/>
                <a:gridCol w="1219200"/>
                <a:gridCol w="152400"/>
              </a:tblGrid>
              <a:tr h="228600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984885">
                        <a:lnSpc>
                          <a:spcPct val="100000"/>
                        </a:lnSpc>
                        <a:spcBef>
                          <a:spcPts val="1325"/>
                        </a:spcBef>
                      </a:pPr>
                      <a:r>
                        <a:rPr sz="1800" b="1" spc="-10" dirty="0">
                          <a:latin typeface="Calibri"/>
                          <a:cs typeface="Calibri"/>
                        </a:rPr>
                        <a:t>CONTROL</a:t>
                      </a:r>
                      <a:r>
                        <a:rPr sz="1800" b="1" spc="-15" dirty="0">
                          <a:latin typeface="Calibri"/>
                          <a:cs typeface="Calibri"/>
                        </a:rPr>
                        <a:t> SYSTEM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4F81BC"/>
                      </a:solidFill>
                      <a:prstDash val="solid"/>
                    </a:lnL>
                    <a:lnR w="28575">
                      <a:solidFill>
                        <a:srgbClr val="4F81BC"/>
                      </a:solidFill>
                      <a:prstDash val="solid"/>
                    </a:lnR>
                    <a:lnT w="28575">
                      <a:solidFill>
                        <a:srgbClr val="4F81BC"/>
                      </a:solidFill>
                      <a:prstDash val="solid"/>
                    </a:lnT>
                    <a:solidFill>
                      <a:srgbClr val="DF473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F81BC"/>
                      </a:solidFill>
                      <a:prstDash val="solid"/>
                    </a:lnL>
                    <a:lnR w="28575">
                      <a:solidFill>
                        <a:srgbClr val="385D89"/>
                      </a:solidFill>
                      <a:prstDash val="solid"/>
                    </a:lnR>
                    <a:lnB w="28575">
                      <a:solidFill>
                        <a:srgbClr val="4F81BC"/>
                      </a:solidFill>
                      <a:prstDash val="solid"/>
                    </a:lnB>
                    <a:solidFill>
                      <a:srgbClr val="DF473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385D89"/>
                      </a:solidFill>
                      <a:prstDash val="solid"/>
                    </a:lnL>
                    <a:lnR w="28575">
                      <a:solidFill>
                        <a:srgbClr val="385D89"/>
                      </a:solidFill>
                      <a:prstDash val="solid"/>
                    </a:lnR>
                    <a:lnT w="28575">
                      <a:solidFill>
                        <a:srgbClr val="385D89"/>
                      </a:solidFill>
                      <a:prstDash val="solid"/>
                    </a:lnT>
                    <a:lnB w="28575">
                      <a:solidFill>
                        <a:srgbClr val="4F81BC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385D89"/>
                      </a:solidFill>
                      <a:prstDash val="solid"/>
                    </a:lnL>
                    <a:lnR w="28575">
                      <a:solidFill>
                        <a:srgbClr val="385D89"/>
                      </a:solidFill>
                      <a:prstDash val="solid"/>
                    </a:lnR>
                    <a:lnB w="28575">
                      <a:solidFill>
                        <a:srgbClr val="4F81BC"/>
                      </a:solidFill>
                      <a:prstDash val="solid"/>
                    </a:lnB>
                    <a:solidFill>
                      <a:srgbClr val="DF473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385D89"/>
                      </a:solidFill>
                      <a:prstDash val="solid"/>
                    </a:lnL>
                    <a:lnR w="28575">
                      <a:solidFill>
                        <a:srgbClr val="385D89"/>
                      </a:solidFill>
                      <a:prstDash val="solid"/>
                    </a:lnR>
                    <a:lnT w="28575">
                      <a:solidFill>
                        <a:srgbClr val="385D89"/>
                      </a:solidFill>
                      <a:prstDash val="solid"/>
                    </a:lnT>
                    <a:lnB w="28575">
                      <a:solidFill>
                        <a:srgbClr val="4F81BC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385D89"/>
                      </a:solidFill>
                      <a:prstDash val="solid"/>
                    </a:lnL>
                    <a:lnR w="28575">
                      <a:solidFill>
                        <a:srgbClr val="4F81BC"/>
                      </a:solidFill>
                      <a:prstDash val="solid"/>
                    </a:lnR>
                    <a:lnB w="28575">
                      <a:solidFill>
                        <a:srgbClr val="4F81BC"/>
                      </a:solidFill>
                      <a:prstDash val="solid"/>
                    </a:lnB>
                    <a:solidFill>
                      <a:srgbClr val="DF473B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385D89"/>
                      </a:solidFill>
                      <a:prstDash val="solid"/>
                    </a:lnR>
                    <a:lnT w="28575">
                      <a:solidFill>
                        <a:srgbClr val="4F81B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ts val="1105"/>
                        </a:lnSpc>
                      </a:pPr>
                      <a:r>
                        <a:rPr sz="1600" b="1" spc="-15" dirty="0">
                          <a:latin typeface="Calibri"/>
                          <a:cs typeface="Calibri"/>
                        </a:rPr>
                        <a:t>HARDWARE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  <a:p>
                      <a:pPr marL="26670" algn="ctr">
                        <a:lnSpc>
                          <a:spcPct val="100000"/>
                        </a:lnSpc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CONTROL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385D89"/>
                      </a:solidFill>
                      <a:prstDash val="solid"/>
                    </a:lnL>
                    <a:lnR w="28575">
                      <a:solidFill>
                        <a:srgbClr val="385D89"/>
                      </a:solidFill>
                      <a:prstDash val="solid"/>
                    </a:lnR>
                    <a:lnT w="28575">
                      <a:solidFill>
                        <a:srgbClr val="4F81BC"/>
                      </a:solidFill>
                      <a:prstDash val="solid"/>
                    </a:lnT>
                    <a:lnB w="28575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385D89"/>
                      </a:solidFill>
                      <a:prstDash val="solid"/>
                    </a:lnL>
                    <a:lnR w="28575">
                      <a:solidFill>
                        <a:srgbClr val="385D89"/>
                      </a:solidFill>
                      <a:prstDash val="solid"/>
                    </a:lnR>
                    <a:lnT w="28575">
                      <a:solidFill>
                        <a:srgbClr val="4F81B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" algn="ctr">
                        <a:lnSpc>
                          <a:spcPts val="1105"/>
                        </a:lnSpc>
                      </a:pPr>
                      <a:r>
                        <a:rPr sz="1600" b="1" spc="-15" dirty="0">
                          <a:latin typeface="Calibri"/>
                          <a:cs typeface="Calibri"/>
                        </a:rPr>
                        <a:t>SOFTWARE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  <a:p>
                      <a:pPr marL="27305" algn="ctr">
                        <a:lnSpc>
                          <a:spcPct val="100000"/>
                        </a:lnSpc>
                      </a:pPr>
                      <a:r>
                        <a:rPr sz="1600" b="1" spc="-10" dirty="0">
                          <a:latin typeface="Calibri"/>
                          <a:cs typeface="Calibri"/>
                        </a:rPr>
                        <a:t>CONTROL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28575">
                      <a:solidFill>
                        <a:srgbClr val="385D89"/>
                      </a:solidFill>
                      <a:prstDash val="solid"/>
                    </a:lnL>
                    <a:lnR w="28575">
                      <a:solidFill>
                        <a:srgbClr val="385D89"/>
                      </a:solidFill>
                      <a:prstDash val="solid"/>
                    </a:lnR>
                    <a:lnT w="28575">
                      <a:solidFill>
                        <a:srgbClr val="4F81BC"/>
                      </a:solidFill>
                      <a:prstDash val="solid"/>
                    </a:lnT>
                    <a:lnB w="28575">
                      <a:solidFill>
                        <a:srgbClr val="385D89"/>
                      </a:solidFill>
                      <a:prstDash val="soli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385D89"/>
                      </a:solidFill>
                      <a:prstDash val="solid"/>
                    </a:lnL>
                    <a:lnT w="28575">
                      <a:solidFill>
                        <a:srgbClr val="4F81BC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1905000" y="2971800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114300" y="0"/>
                </a:moveTo>
                <a:lnTo>
                  <a:pt x="0" y="114300"/>
                </a:lnTo>
                <a:lnTo>
                  <a:pt x="114300" y="228600"/>
                </a:lnTo>
                <a:lnTo>
                  <a:pt x="114300" y="171450"/>
                </a:lnTo>
                <a:lnTo>
                  <a:pt x="628650" y="171450"/>
                </a:lnTo>
                <a:lnTo>
                  <a:pt x="685800" y="114300"/>
                </a:lnTo>
                <a:lnTo>
                  <a:pt x="628650" y="57150"/>
                </a:lnTo>
                <a:lnTo>
                  <a:pt x="114300" y="57150"/>
                </a:lnTo>
                <a:lnTo>
                  <a:pt x="114300" y="0"/>
                </a:lnTo>
                <a:close/>
              </a:path>
              <a:path w="685800" h="228600">
                <a:moveTo>
                  <a:pt x="628650" y="171450"/>
                </a:moveTo>
                <a:lnTo>
                  <a:pt x="571500" y="171450"/>
                </a:lnTo>
                <a:lnTo>
                  <a:pt x="571500" y="228600"/>
                </a:lnTo>
                <a:lnTo>
                  <a:pt x="628650" y="171450"/>
                </a:lnTo>
                <a:close/>
              </a:path>
              <a:path w="685800" h="228600">
                <a:moveTo>
                  <a:pt x="571500" y="0"/>
                </a:moveTo>
                <a:lnTo>
                  <a:pt x="571500" y="57150"/>
                </a:lnTo>
                <a:lnTo>
                  <a:pt x="628650" y="57150"/>
                </a:lnTo>
                <a:lnTo>
                  <a:pt x="5715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05000" y="2971800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0" y="114300"/>
                </a:moveTo>
                <a:lnTo>
                  <a:pt x="114300" y="0"/>
                </a:lnTo>
                <a:lnTo>
                  <a:pt x="114300" y="57150"/>
                </a:lnTo>
                <a:lnTo>
                  <a:pt x="571500" y="57150"/>
                </a:lnTo>
                <a:lnTo>
                  <a:pt x="571500" y="0"/>
                </a:lnTo>
                <a:lnTo>
                  <a:pt x="685800" y="114300"/>
                </a:lnTo>
                <a:lnTo>
                  <a:pt x="571500" y="228600"/>
                </a:lnTo>
                <a:lnTo>
                  <a:pt x="571500" y="171450"/>
                </a:lnTo>
                <a:lnTo>
                  <a:pt x="114300" y="171450"/>
                </a:lnTo>
                <a:lnTo>
                  <a:pt x="114300" y="228600"/>
                </a:lnTo>
                <a:lnTo>
                  <a:pt x="0" y="1143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10000" y="2971800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114300" y="0"/>
                </a:moveTo>
                <a:lnTo>
                  <a:pt x="0" y="114300"/>
                </a:lnTo>
                <a:lnTo>
                  <a:pt x="114300" y="228600"/>
                </a:lnTo>
                <a:lnTo>
                  <a:pt x="114300" y="171450"/>
                </a:lnTo>
                <a:lnTo>
                  <a:pt x="628650" y="171450"/>
                </a:lnTo>
                <a:lnTo>
                  <a:pt x="685800" y="114300"/>
                </a:lnTo>
                <a:lnTo>
                  <a:pt x="628650" y="57150"/>
                </a:lnTo>
                <a:lnTo>
                  <a:pt x="114300" y="57150"/>
                </a:lnTo>
                <a:lnTo>
                  <a:pt x="114300" y="0"/>
                </a:lnTo>
                <a:close/>
              </a:path>
              <a:path w="685800" h="228600">
                <a:moveTo>
                  <a:pt x="628650" y="171450"/>
                </a:moveTo>
                <a:lnTo>
                  <a:pt x="571500" y="171450"/>
                </a:lnTo>
                <a:lnTo>
                  <a:pt x="571500" y="228600"/>
                </a:lnTo>
                <a:lnTo>
                  <a:pt x="628650" y="171450"/>
                </a:lnTo>
                <a:close/>
              </a:path>
              <a:path w="685800" h="228600">
                <a:moveTo>
                  <a:pt x="571500" y="0"/>
                </a:moveTo>
                <a:lnTo>
                  <a:pt x="571500" y="57150"/>
                </a:lnTo>
                <a:lnTo>
                  <a:pt x="628650" y="57150"/>
                </a:lnTo>
                <a:lnTo>
                  <a:pt x="5715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10000" y="2971800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0" y="114300"/>
                </a:moveTo>
                <a:lnTo>
                  <a:pt x="114300" y="0"/>
                </a:lnTo>
                <a:lnTo>
                  <a:pt x="114300" y="57150"/>
                </a:lnTo>
                <a:lnTo>
                  <a:pt x="571500" y="57150"/>
                </a:lnTo>
                <a:lnTo>
                  <a:pt x="571500" y="0"/>
                </a:lnTo>
                <a:lnTo>
                  <a:pt x="685800" y="114300"/>
                </a:lnTo>
                <a:lnTo>
                  <a:pt x="571500" y="228600"/>
                </a:lnTo>
                <a:lnTo>
                  <a:pt x="571500" y="171450"/>
                </a:lnTo>
                <a:lnTo>
                  <a:pt x="114300" y="171450"/>
                </a:lnTo>
                <a:lnTo>
                  <a:pt x="114300" y="228600"/>
                </a:lnTo>
                <a:lnTo>
                  <a:pt x="0" y="1143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943600" y="4953000"/>
            <a:ext cx="838200" cy="304800"/>
          </a:xfrm>
          <a:custGeom>
            <a:avLst/>
            <a:gdLst/>
            <a:ahLst/>
            <a:cxnLst/>
            <a:rect l="l" t="t" r="r" b="b"/>
            <a:pathLst>
              <a:path w="838200" h="304800">
                <a:moveTo>
                  <a:pt x="152400" y="0"/>
                </a:moveTo>
                <a:lnTo>
                  <a:pt x="0" y="152400"/>
                </a:lnTo>
                <a:lnTo>
                  <a:pt x="152400" y="304800"/>
                </a:lnTo>
                <a:lnTo>
                  <a:pt x="152400" y="228600"/>
                </a:lnTo>
                <a:lnTo>
                  <a:pt x="762000" y="228600"/>
                </a:lnTo>
                <a:lnTo>
                  <a:pt x="838200" y="152400"/>
                </a:lnTo>
                <a:lnTo>
                  <a:pt x="762000" y="76200"/>
                </a:lnTo>
                <a:lnTo>
                  <a:pt x="152400" y="76200"/>
                </a:lnTo>
                <a:lnTo>
                  <a:pt x="152400" y="0"/>
                </a:lnTo>
                <a:close/>
              </a:path>
              <a:path w="838200" h="304800">
                <a:moveTo>
                  <a:pt x="762000" y="228600"/>
                </a:moveTo>
                <a:lnTo>
                  <a:pt x="685800" y="228600"/>
                </a:lnTo>
                <a:lnTo>
                  <a:pt x="685800" y="304800"/>
                </a:lnTo>
                <a:lnTo>
                  <a:pt x="762000" y="228600"/>
                </a:lnTo>
                <a:close/>
              </a:path>
              <a:path w="838200" h="304800">
                <a:moveTo>
                  <a:pt x="685800" y="0"/>
                </a:moveTo>
                <a:lnTo>
                  <a:pt x="685800" y="76200"/>
                </a:lnTo>
                <a:lnTo>
                  <a:pt x="762000" y="76200"/>
                </a:lnTo>
                <a:lnTo>
                  <a:pt x="6858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943600" y="4953000"/>
            <a:ext cx="838200" cy="304800"/>
          </a:xfrm>
          <a:custGeom>
            <a:avLst/>
            <a:gdLst/>
            <a:ahLst/>
            <a:cxnLst/>
            <a:rect l="l" t="t" r="r" b="b"/>
            <a:pathLst>
              <a:path w="838200" h="304800">
                <a:moveTo>
                  <a:pt x="0" y="152400"/>
                </a:moveTo>
                <a:lnTo>
                  <a:pt x="152400" y="0"/>
                </a:lnTo>
                <a:lnTo>
                  <a:pt x="152400" y="76200"/>
                </a:lnTo>
                <a:lnTo>
                  <a:pt x="685800" y="76200"/>
                </a:lnTo>
                <a:lnTo>
                  <a:pt x="685800" y="0"/>
                </a:lnTo>
                <a:lnTo>
                  <a:pt x="838200" y="152400"/>
                </a:lnTo>
                <a:lnTo>
                  <a:pt x="685800" y="304800"/>
                </a:lnTo>
                <a:lnTo>
                  <a:pt x="685800" y="228600"/>
                </a:lnTo>
                <a:lnTo>
                  <a:pt x="152400" y="228600"/>
                </a:lnTo>
                <a:lnTo>
                  <a:pt x="152400" y="304800"/>
                </a:lnTo>
                <a:lnTo>
                  <a:pt x="0" y="1524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3678" y="50038"/>
            <a:ext cx="70802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DEVELOPMENT </a:t>
            </a:r>
            <a:r>
              <a:rPr sz="3600" spc="-5" dirty="0"/>
              <a:t>OF </a:t>
            </a:r>
            <a:r>
              <a:rPr sz="3600" spc="-15" dirty="0"/>
              <a:t>CONTROL</a:t>
            </a:r>
            <a:r>
              <a:rPr sz="3600" spc="-30" dirty="0"/>
              <a:t> SYSTEM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840739" y="1415541"/>
            <a:ext cx="30632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24510" algn="l"/>
              </a:tabLst>
            </a:pPr>
            <a:r>
              <a:rPr sz="2800" spc="-5" dirty="0">
                <a:solidFill>
                  <a:srgbClr val="92D050"/>
                </a:solidFill>
                <a:latin typeface="Wingdings"/>
                <a:cs typeface="Wingdings"/>
              </a:rPr>
              <a:t></a:t>
            </a:r>
            <a:r>
              <a:rPr sz="2800" spc="-5" dirty="0">
                <a:solidFill>
                  <a:srgbClr val="92D050"/>
                </a:solidFill>
                <a:latin typeface="Times New Roman"/>
                <a:cs typeface="Times New Roman"/>
              </a:rPr>
              <a:t>	</a:t>
            </a:r>
            <a:r>
              <a:rPr sz="3200" i="1" dirty="0">
                <a:solidFill>
                  <a:srgbClr val="FFFFFF"/>
                </a:solidFill>
                <a:latin typeface="Times New Roman"/>
                <a:cs typeface="Times New Roman"/>
              </a:rPr>
              <a:t>Manual</a:t>
            </a:r>
            <a:r>
              <a:rPr sz="3200" i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1" spc="-20" dirty="0">
                <a:solidFill>
                  <a:srgbClr val="FFFFFF"/>
                </a:solidFill>
                <a:latin typeface="Times New Roman"/>
                <a:cs typeface="Times New Roman"/>
              </a:rPr>
              <a:t>control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0739" y="2517775"/>
            <a:ext cx="2894965" cy="15677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92D050"/>
                </a:solidFill>
                <a:latin typeface="Wingdings"/>
                <a:cs typeface="Wingdings"/>
              </a:rPr>
              <a:t></a:t>
            </a:r>
            <a:r>
              <a:rPr sz="2000" dirty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Pneumatic</a:t>
            </a:r>
            <a:r>
              <a:rPr sz="20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control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92D050"/>
                </a:solidFill>
                <a:latin typeface="Wingdings"/>
                <a:cs typeface="Wingdings"/>
              </a:rPr>
              <a:t></a:t>
            </a:r>
            <a:r>
              <a:rPr sz="2000" dirty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Hard wired logic</a:t>
            </a:r>
            <a:r>
              <a:rPr sz="20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control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 algn="l" rtl="0">
              <a:lnSpc>
                <a:spcPct val="100000"/>
              </a:lnSpc>
            </a:pPr>
            <a:r>
              <a:rPr sz="2000" spc="0" dirty="0">
                <a:solidFill>
                  <a:srgbClr val="92D050"/>
                </a:solidFill>
                <a:latin typeface="Wingdings"/>
                <a:cs typeface="Wingdings"/>
              </a:rPr>
              <a:t></a:t>
            </a:r>
            <a:r>
              <a:rPr sz="2000" spc="0" dirty="0"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Electronics</a:t>
            </a:r>
            <a:r>
              <a:rPr sz="20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control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0739" y="4768977"/>
            <a:ext cx="272097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97535" algn="l"/>
              </a:tabLst>
            </a:pPr>
            <a:r>
              <a:rPr sz="3200" dirty="0">
                <a:solidFill>
                  <a:srgbClr val="92D050"/>
                </a:solidFill>
                <a:latin typeface="Wingdings"/>
                <a:cs typeface="Wingdings"/>
              </a:rPr>
              <a:t></a:t>
            </a:r>
            <a:r>
              <a:rPr sz="3200" dirty="0">
                <a:solidFill>
                  <a:srgbClr val="92D050"/>
                </a:solidFill>
                <a:latin typeface="Times New Roman"/>
                <a:cs typeface="Times New Roman"/>
              </a:rPr>
              <a:t>	</a:t>
            </a:r>
            <a:r>
              <a:rPr sz="3200" i="1" dirty="0">
                <a:solidFill>
                  <a:srgbClr val="FFFFFF"/>
                </a:solidFill>
                <a:latin typeface="Times New Roman"/>
                <a:cs typeface="Times New Roman"/>
              </a:rPr>
              <a:t>PLC</a:t>
            </a:r>
            <a:r>
              <a:rPr sz="3200" i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control.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29200" y="914400"/>
            <a:ext cx="3352800" cy="22475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9200" y="3352800"/>
            <a:ext cx="3352800" cy="2266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170" y="0"/>
            <a:ext cx="759079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 smtClean="0"/>
              <a:t>PLC</a:t>
            </a:r>
            <a:r>
              <a:rPr lang="en-US" sz="3200" spc="-10" dirty="0" smtClean="0"/>
              <a:t>(</a:t>
            </a:r>
            <a:r>
              <a:rPr sz="3200" spc="-10" dirty="0" smtClean="0"/>
              <a:t>PROGRAMMABLE </a:t>
            </a:r>
            <a:r>
              <a:rPr sz="3200" spc="-15" dirty="0"/>
              <a:t>LOGIC</a:t>
            </a:r>
            <a:r>
              <a:rPr sz="3200" spc="15" dirty="0"/>
              <a:t> </a:t>
            </a:r>
            <a:r>
              <a:rPr sz="3200" spc="-10" dirty="0" smtClean="0"/>
              <a:t>CONTROLLER</a:t>
            </a:r>
            <a:r>
              <a:rPr lang="ar-IQ" sz="3200" spc="-10" dirty="0" err="1" smtClean="0"/>
              <a:t>(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959865"/>
            <a:ext cx="7120890" cy="74168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355600" marR="5080" indent="-343535" algn="l" rtl="0">
              <a:lnSpc>
                <a:spcPct val="80600"/>
              </a:lnSpc>
              <a:spcBef>
                <a:spcPts val="520"/>
              </a:spcBef>
              <a:tabLst>
                <a:tab pos="402590" algn="l"/>
                <a:tab pos="1800860" algn="l"/>
                <a:tab pos="4354830" algn="l"/>
                <a:tab pos="4632325" algn="l"/>
              </a:tabLst>
            </a:pPr>
            <a:r>
              <a:rPr sz="1700" dirty="0">
                <a:solidFill>
                  <a:srgbClr val="FFFFFF"/>
                </a:solidFill>
                <a:latin typeface="Wingdings"/>
                <a:cs typeface="Wingdings"/>
              </a:rPr>
              <a:t></a:t>
            </a:r>
            <a:r>
              <a:rPr sz="1700" dirty="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sz="1800" b="1" i="1" spc="-5" dirty="0">
                <a:solidFill>
                  <a:srgbClr val="FFFFFF"/>
                </a:solidFill>
                <a:latin typeface="Arial"/>
                <a:cs typeface="Arial"/>
              </a:rPr>
              <a:t>Programmable Logic</a:t>
            </a:r>
            <a:r>
              <a:rPr sz="1800" b="1" i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i="1" spc="-5" dirty="0">
                <a:solidFill>
                  <a:srgbClr val="FFFFFF"/>
                </a:solidFill>
                <a:latin typeface="Arial"/>
                <a:cs typeface="Arial"/>
              </a:rPr>
              <a:t>Controller</a:t>
            </a:r>
            <a:r>
              <a:rPr sz="1800" b="1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FFFFFF"/>
                </a:solidFill>
                <a:latin typeface="Arial"/>
                <a:cs typeface="Arial"/>
              </a:rPr>
              <a:t>(PLC)	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is an industrial computer  that </a:t>
            </a:r>
            <a:r>
              <a:rPr sz="1800" i="1" spc="-5" dirty="0">
                <a:solidFill>
                  <a:srgbClr val="FFFFFF"/>
                </a:solidFill>
                <a:latin typeface="Arial"/>
                <a:cs typeface="Arial"/>
              </a:rPr>
              <a:t>monitors	inputs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8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Arial"/>
                <a:cs typeface="Arial"/>
              </a:rPr>
              <a:t>makes</a:t>
            </a:r>
            <a:r>
              <a:rPr sz="1800" i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FFFFFF"/>
                </a:solidFill>
                <a:latin typeface="Arial"/>
                <a:cs typeface="Arial"/>
              </a:rPr>
              <a:t>decisions	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based on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its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program and  </a:t>
            </a:r>
            <a:r>
              <a:rPr sz="1800" i="1" spc="-5" dirty="0">
                <a:solidFill>
                  <a:srgbClr val="FFFFFF"/>
                </a:solidFill>
                <a:latin typeface="Arial"/>
                <a:cs typeface="Arial"/>
              </a:rPr>
              <a:t>controls outputs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automate a process or</a:t>
            </a:r>
            <a:r>
              <a:rPr sz="18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machine.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4404741"/>
            <a:ext cx="7539355" cy="73914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55600" marR="5080" indent="-343535" algn="just" rtl="0">
              <a:lnSpc>
                <a:spcPct val="80000"/>
              </a:lnSpc>
              <a:spcBef>
                <a:spcPts val="530"/>
              </a:spcBef>
            </a:pPr>
            <a:r>
              <a:rPr sz="1800" dirty="0">
                <a:solidFill>
                  <a:srgbClr val="FFFFFF"/>
                </a:solidFill>
                <a:latin typeface="Wingdings"/>
                <a:cs typeface="Wingdings"/>
              </a:rPr>
              <a:t>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automation of many different processes, such as controlling  machines or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factory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assembly lines, is done through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use of small  computers called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a programmable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logic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controllers</a:t>
            </a:r>
            <a:r>
              <a:rPr sz="1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 smtClean="0">
                <a:solidFill>
                  <a:srgbClr val="FFFFFF"/>
                </a:solidFill>
                <a:latin typeface="Arial"/>
                <a:cs typeface="Arial"/>
              </a:rPr>
              <a:t>PLCs</a:t>
            </a:r>
            <a:r>
              <a:rPr lang="en-US" sz="1800" b="1" spc="-5" dirty="0" smtClean="0">
                <a:solidFill>
                  <a:srgbClr val="FFFFFF"/>
                </a:solidFill>
                <a:latin typeface="Arial"/>
                <a:cs typeface="Arial"/>
              </a:rPr>
              <a:t> 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05000" y="2209800"/>
            <a:ext cx="5295900" cy="18192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9000" y="152400"/>
            <a:ext cx="238302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WHY</a:t>
            </a:r>
            <a:r>
              <a:rPr sz="3600" spc="-95" dirty="0"/>
              <a:t> </a:t>
            </a:r>
            <a:r>
              <a:rPr sz="3600" spc="-20" dirty="0"/>
              <a:t>PLC?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800" y="914400"/>
            <a:ext cx="7687309" cy="1758174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690"/>
              </a:spcBef>
              <a:tabLst>
                <a:tab pos="429895" algn="l"/>
              </a:tabLst>
            </a:pPr>
            <a:r>
              <a:rPr sz="2400" dirty="0">
                <a:solidFill>
                  <a:srgbClr val="92D050"/>
                </a:solidFill>
                <a:latin typeface="Wingdings"/>
                <a:cs typeface="Wingdings"/>
              </a:rPr>
              <a:t></a:t>
            </a:r>
            <a:r>
              <a:rPr sz="2400" dirty="0">
                <a:solidFill>
                  <a:srgbClr val="92D050"/>
                </a:solidFill>
                <a:latin typeface="Times New Roman"/>
                <a:cs typeface="Times New Roman"/>
              </a:rPr>
              <a:t>	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reduce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human efforts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 marL="355600" marR="537845" indent="-342900" algn="l" rtl="0">
              <a:lnSpc>
                <a:spcPct val="100000"/>
              </a:lnSpc>
              <a:spcBef>
                <a:spcPts val="495"/>
              </a:spcBef>
              <a:tabLst>
                <a:tab pos="413384" algn="l"/>
              </a:tabLst>
            </a:pPr>
            <a:r>
              <a:rPr sz="2400" dirty="0">
                <a:solidFill>
                  <a:srgbClr val="92D050"/>
                </a:solidFill>
                <a:latin typeface="Wingdings"/>
                <a:cs typeface="Wingdings"/>
              </a:rPr>
              <a:t></a:t>
            </a:r>
            <a:r>
              <a:rPr sz="2400" dirty="0">
                <a:solidFill>
                  <a:srgbClr val="92D050"/>
                </a:solidFill>
                <a:latin typeface="Times New Roman"/>
                <a:cs typeface="Times New Roman"/>
              </a:rPr>
              <a:t>		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get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maximum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efficiency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2400" b="1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machine</a:t>
            </a:r>
            <a:endParaRPr sz="2400" dirty="0">
              <a:latin typeface="Times New Roman"/>
              <a:cs typeface="Times New Roman"/>
            </a:endParaRPr>
          </a:p>
          <a:p>
            <a:pPr marL="12700" algn="l" rtl="0">
              <a:lnSpc>
                <a:spcPct val="100000"/>
              </a:lnSpc>
              <a:spcBef>
                <a:spcPts val="480"/>
              </a:spcBef>
              <a:tabLst>
                <a:tab pos="413384" algn="l"/>
              </a:tabLst>
            </a:pPr>
            <a:r>
              <a:rPr sz="2400" dirty="0">
                <a:solidFill>
                  <a:srgbClr val="92D050"/>
                </a:solidFill>
                <a:latin typeface="Wingdings"/>
                <a:cs typeface="Wingdings"/>
              </a:rPr>
              <a:t></a:t>
            </a:r>
            <a:r>
              <a:rPr sz="2400" dirty="0">
                <a:solidFill>
                  <a:srgbClr val="92D050"/>
                </a:solidFill>
                <a:latin typeface="Times New Roman"/>
                <a:cs typeface="Times New Roman"/>
              </a:rPr>
              <a:t>	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reduce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complex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circuitry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of entire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24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 marL="355600" marR="5080" indent="-342900" algn="l" rtl="0">
              <a:lnSpc>
                <a:spcPct val="100000"/>
              </a:lnSpc>
              <a:spcBef>
                <a:spcPts val="480"/>
              </a:spcBef>
              <a:tabLst>
                <a:tab pos="413384" algn="l"/>
              </a:tabLst>
            </a:pPr>
            <a:r>
              <a:rPr sz="2400" dirty="0">
                <a:solidFill>
                  <a:srgbClr val="92D050"/>
                </a:solidFill>
                <a:latin typeface="Wingdings"/>
                <a:cs typeface="Wingdings"/>
              </a:rPr>
              <a:t></a:t>
            </a:r>
            <a:r>
              <a:rPr sz="2400" dirty="0">
                <a:solidFill>
                  <a:srgbClr val="92D050"/>
                </a:solidFill>
                <a:latin typeface="Times New Roman"/>
                <a:cs typeface="Times New Roman"/>
              </a:rPr>
              <a:t>		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eliminate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the high costs </a:t>
            </a:r>
            <a:r>
              <a:rPr lang="en-US" sz="24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400" spc="-95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relay-controlled  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43200" y="2971800"/>
            <a:ext cx="4114800" cy="26079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5505" y="1016"/>
            <a:ext cx="786193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60495" algn="l"/>
                <a:tab pos="4765040" algn="l"/>
              </a:tabLst>
            </a:pPr>
            <a:r>
              <a:rPr sz="4000" spc="-35" dirty="0"/>
              <a:t>UNDERSTANDING	</a:t>
            </a:r>
            <a:r>
              <a:rPr sz="4000" spc="-5" dirty="0"/>
              <a:t>OF	</a:t>
            </a:r>
            <a:r>
              <a:rPr sz="4000" spc="-25" dirty="0"/>
              <a:t>PLC </a:t>
            </a:r>
            <a:r>
              <a:rPr sz="4000" spc="-15" dirty="0" smtClean="0"/>
              <a:t>Example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930046" y="1013205"/>
            <a:ext cx="712787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  <a:tabLst>
                <a:tab pos="1727835" algn="l"/>
              </a:tabLst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en-US" sz="24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The machine can </a:t>
            </a:r>
            <a:r>
              <a:rPr sz="24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controlled by </a:t>
            </a:r>
            <a:r>
              <a:rPr sz="24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PLC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without human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ar-IQ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2400" spc="-10" dirty="0" smtClean="0">
                <a:solidFill>
                  <a:srgbClr val="FFFFFF"/>
                </a:solidFill>
                <a:latin typeface="Times New Roman"/>
                <a:cs typeface="Times New Roman"/>
              </a:rPr>
              <a:t>efforts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1475" y="2208276"/>
            <a:ext cx="6961632" cy="28986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4400" y="5196840"/>
            <a:ext cx="7416165" cy="137160"/>
          </a:xfrm>
          <a:custGeom>
            <a:avLst/>
            <a:gdLst/>
            <a:ahLst/>
            <a:cxnLst/>
            <a:rect l="l" t="t" r="r" b="b"/>
            <a:pathLst>
              <a:path w="7416165" h="137160">
                <a:moveTo>
                  <a:pt x="0" y="137160"/>
                </a:moveTo>
                <a:lnTo>
                  <a:pt x="7416165" y="137160"/>
                </a:lnTo>
                <a:lnTo>
                  <a:pt x="7416165" y="0"/>
                </a:lnTo>
                <a:lnTo>
                  <a:pt x="0" y="0"/>
                </a:lnTo>
                <a:lnTo>
                  <a:pt x="0" y="1371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400" y="2118360"/>
            <a:ext cx="137160" cy="3078480"/>
          </a:xfrm>
          <a:custGeom>
            <a:avLst/>
            <a:gdLst/>
            <a:ahLst/>
            <a:cxnLst/>
            <a:rect l="l" t="t" r="r" b="b"/>
            <a:pathLst>
              <a:path w="137159" h="3078479">
                <a:moveTo>
                  <a:pt x="0" y="3078480"/>
                </a:moveTo>
                <a:lnTo>
                  <a:pt x="137159" y="3078480"/>
                </a:lnTo>
                <a:lnTo>
                  <a:pt x="137159" y="0"/>
                </a:lnTo>
                <a:lnTo>
                  <a:pt x="0" y="0"/>
                </a:lnTo>
                <a:lnTo>
                  <a:pt x="0" y="30784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4400" y="1981200"/>
            <a:ext cx="7416165" cy="137160"/>
          </a:xfrm>
          <a:custGeom>
            <a:avLst/>
            <a:gdLst/>
            <a:ahLst/>
            <a:cxnLst/>
            <a:rect l="l" t="t" r="r" b="b"/>
            <a:pathLst>
              <a:path w="7416165" h="137160">
                <a:moveTo>
                  <a:pt x="0" y="137159"/>
                </a:moveTo>
                <a:lnTo>
                  <a:pt x="7416165" y="137159"/>
                </a:lnTo>
                <a:lnTo>
                  <a:pt x="7416165" y="0"/>
                </a:lnTo>
                <a:lnTo>
                  <a:pt x="0" y="0"/>
                </a:lnTo>
                <a:lnTo>
                  <a:pt x="0" y="137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193405" y="2118360"/>
            <a:ext cx="137160" cy="3078480"/>
          </a:xfrm>
          <a:custGeom>
            <a:avLst/>
            <a:gdLst/>
            <a:ahLst/>
            <a:cxnLst/>
            <a:rect l="l" t="t" r="r" b="b"/>
            <a:pathLst>
              <a:path w="137159" h="3078479">
                <a:moveTo>
                  <a:pt x="137160" y="0"/>
                </a:moveTo>
                <a:lnTo>
                  <a:pt x="0" y="0"/>
                </a:lnTo>
                <a:lnTo>
                  <a:pt x="0" y="3078479"/>
                </a:lnTo>
                <a:lnTo>
                  <a:pt x="137160" y="3078479"/>
                </a:lnTo>
                <a:lnTo>
                  <a:pt x="1371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97280" y="5128259"/>
            <a:ext cx="7050405" cy="0"/>
          </a:xfrm>
          <a:custGeom>
            <a:avLst/>
            <a:gdLst/>
            <a:ahLst/>
            <a:cxnLst/>
            <a:rect l="l" t="t" r="r" b="b"/>
            <a:pathLst>
              <a:path w="7050405">
                <a:moveTo>
                  <a:pt x="0" y="0"/>
                </a:moveTo>
                <a:lnTo>
                  <a:pt x="7050405" y="0"/>
                </a:lnTo>
              </a:path>
            </a:pathLst>
          </a:custGeom>
          <a:ln w="45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20139" y="2209800"/>
            <a:ext cx="0" cy="2895600"/>
          </a:xfrm>
          <a:custGeom>
            <a:avLst/>
            <a:gdLst/>
            <a:ahLst/>
            <a:cxnLst/>
            <a:rect l="l" t="t" r="r" b="b"/>
            <a:pathLst>
              <a:path h="2895600">
                <a:moveTo>
                  <a:pt x="0" y="0"/>
                </a:moveTo>
                <a:lnTo>
                  <a:pt x="0" y="2895600"/>
                </a:lnTo>
              </a:path>
            </a:pathLst>
          </a:custGeom>
          <a:ln w="45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97280" y="2186939"/>
            <a:ext cx="7050405" cy="0"/>
          </a:xfrm>
          <a:custGeom>
            <a:avLst/>
            <a:gdLst/>
            <a:ahLst/>
            <a:cxnLst/>
            <a:rect l="l" t="t" r="r" b="b"/>
            <a:pathLst>
              <a:path w="7050405">
                <a:moveTo>
                  <a:pt x="0" y="0"/>
                </a:moveTo>
                <a:lnTo>
                  <a:pt x="7050405" y="0"/>
                </a:lnTo>
              </a:path>
            </a:pathLst>
          </a:custGeom>
          <a:ln w="457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124825" y="2209800"/>
            <a:ext cx="0" cy="2895600"/>
          </a:xfrm>
          <a:custGeom>
            <a:avLst/>
            <a:gdLst/>
            <a:ahLst/>
            <a:cxnLst/>
            <a:rect l="l" t="t" r="r" b="b"/>
            <a:pathLst>
              <a:path h="2895600">
                <a:moveTo>
                  <a:pt x="0" y="0"/>
                </a:moveTo>
                <a:lnTo>
                  <a:pt x="0" y="2895600"/>
                </a:lnTo>
              </a:path>
            </a:pathLst>
          </a:custGeom>
          <a:ln w="457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19304"/>
            <a:ext cx="8534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Arial"/>
                <a:cs typeface="Arial"/>
              </a:rPr>
              <a:t>MAJOR COMPONENTS OF A</a:t>
            </a:r>
            <a:r>
              <a:rPr sz="4000" spc="-325" dirty="0">
                <a:latin typeface="Arial"/>
                <a:cs typeface="Arial"/>
              </a:rPr>
              <a:t> </a:t>
            </a:r>
            <a:r>
              <a:rPr sz="4000" spc="-5" dirty="0">
                <a:latin typeface="Arial"/>
                <a:cs typeface="Arial"/>
              </a:rPr>
              <a:t>PLC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05072" y="2476500"/>
            <a:ext cx="1816735" cy="1355725"/>
          </a:xfrm>
          <a:prstGeom prst="rect">
            <a:avLst/>
          </a:prstGeom>
          <a:solidFill>
            <a:srgbClr val="FFCC00"/>
          </a:solidFill>
          <a:ln w="1905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00">
              <a:latin typeface="Times New Roman"/>
              <a:cs typeface="Times New Roman"/>
            </a:endParaRPr>
          </a:p>
          <a:p>
            <a:pPr marL="323850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PROCESSOR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06061" y="3848100"/>
            <a:ext cx="229235" cy="609600"/>
          </a:xfrm>
          <a:custGeom>
            <a:avLst/>
            <a:gdLst/>
            <a:ahLst/>
            <a:cxnLst/>
            <a:rect l="l" t="t" r="r" b="b"/>
            <a:pathLst>
              <a:path w="229235" h="609600">
                <a:moveTo>
                  <a:pt x="76602" y="381084"/>
                </a:moveTo>
                <a:lnTo>
                  <a:pt x="380" y="381254"/>
                </a:lnTo>
                <a:lnTo>
                  <a:pt x="115188" y="609600"/>
                </a:lnTo>
                <a:lnTo>
                  <a:pt x="209847" y="419226"/>
                </a:lnTo>
                <a:lnTo>
                  <a:pt x="76708" y="419226"/>
                </a:lnTo>
                <a:lnTo>
                  <a:pt x="76602" y="381084"/>
                </a:lnTo>
                <a:close/>
              </a:path>
              <a:path w="229235" h="609600">
                <a:moveTo>
                  <a:pt x="152802" y="380915"/>
                </a:moveTo>
                <a:lnTo>
                  <a:pt x="76602" y="381084"/>
                </a:lnTo>
                <a:lnTo>
                  <a:pt x="76708" y="419226"/>
                </a:lnTo>
                <a:lnTo>
                  <a:pt x="152908" y="418973"/>
                </a:lnTo>
                <a:lnTo>
                  <a:pt x="152802" y="380915"/>
                </a:lnTo>
                <a:close/>
              </a:path>
              <a:path w="229235" h="609600">
                <a:moveTo>
                  <a:pt x="228980" y="380745"/>
                </a:moveTo>
                <a:lnTo>
                  <a:pt x="152802" y="380915"/>
                </a:lnTo>
                <a:lnTo>
                  <a:pt x="152908" y="418973"/>
                </a:lnTo>
                <a:lnTo>
                  <a:pt x="76708" y="419226"/>
                </a:lnTo>
                <a:lnTo>
                  <a:pt x="209847" y="419226"/>
                </a:lnTo>
                <a:lnTo>
                  <a:pt x="228980" y="380745"/>
                </a:lnTo>
                <a:close/>
              </a:path>
              <a:path w="229235" h="609600">
                <a:moveTo>
                  <a:pt x="152378" y="228515"/>
                </a:moveTo>
                <a:lnTo>
                  <a:pt x="76178" y="228684"/>
                </a:lnTo>
                <a:lnTo>
                  <a:pt x="76602" y="381084"/>
                </a:lnTo>
                <a:lnTo>
                  <a:pt x="152802" y="380915"/>
                </a:lnTo>
                <a:lnTo>
                  <a:pt x="152378" y="228515"/>
                </a:lnTo>
                <a:close/>
              </a:path>
              <a:path w="229235" h="609600">
                <a:moveTo>
                  <a:pt x="113791" y="0"/>
                </a:moveTo>
                <a:lnTo>
                  <a:pt x="0" y="228854"/>
                </a:lnTo>
                <a:lnTo>
                  <a:pt x="76178" y="228684"/>
                </a:lnTo>
                <a:lnTo>
                  <a:pt x="76073" y="190626"/>
                </a:lnTo>
                <a:lnTo>
                  <a:pt x="209507" y="190373"/>
                </a:lnTo>
                <a:lnTo>
                  <a:pt x="113791" y="0"/>
                </a:lnTo>
                <a:close/>
              </a:path>
              <a:path w="229235" h="609600">
                <a:moveTo>
                  <a:pt x="152273" y="190373"/>
                </a:moveTo>
                <a:lnTo>
                  <a:pt x="76073" y="190626"/>
                </a:lnTo>
                <a:lnTo>
                  <a:pt x="76178" y="228684"/>
                </a:lnTo>
                <a:lnTo>
                  <a:pt x="152378" y="228515"/>
                </a:lnTo>
                <a:lnTo>
                  <a:pt x="152273" y="190373"/>
                </a:lnTo>
                <a:close/>
              </a:path>
              <a:path w="229235" h="609600">
                <a:moveTo>
                  <a:pt x="209507" y="190373"/>
                </a:moveTo>
                <a:lnTo>
                  <a:pt x="152273" y="190373"/>
                </a:lnTo>
                <a:lnTo>
                  <a:pt x="152378" y="228515"/>
                </a:lnTo>
                <a:lnTo>
                  <a:pt x="228600" y="228345"/>
                </a:lnTo>
                <a:lnTo>
                  <a:pt x="209507" y="1903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7745" y="3048000"/>
            <a:ext cx="457834" cy="228600"/>
          </a:xfrm>
          <a:custGeom>
            <a:avLst/>
            <a:gdLst/>
            <a:ahLst/>
            <a:cxnLst/>
            <a:rect l="l" t="t" r="r" b="b"/>
            <a:pathLst>
              <a:path w="457835" h="228600">
                <a:moveTo>
                  <a:pt x="228727" y="0"/>
                </a:moveTo>
                <a:lnTo>
                  <a:pt x="228727" y="228600"/>
                </a:lnTo>
                <a:lnTo>
                  <a:pt x="381127" y="152400"/>
                </a:lnTo>
                <a:lnTo>
                  <a:pt x="266827" y="152400"/>
                </a:lnTo>
                <a:lnTo>
                  <a:pt x="266827" y="76200"/>
                </a:lnTo>
                <a:lnTo>
                  <a:pt x="381127" y="76200"/>
                </a:lnTo>
                <a:lnTo>
                  <a:pt x="228727" y="0"/>
                </a:lnTo>
                <a:close/>
              </a:path>
              <a:path w="457835" h="228600">
                <a:moveTo>
                  <a:pt x="228727" y="76200"/>
                </a:moveTo>
                <a:lnTo>
                  <a:pt x="0" y="76200"/>
                </a:lnTo>
                <a:lnTo>
                  <a:pt x="0" y="152400"/>
                </a:lnTo>
                <a:lnTo>
                  <a:pt x="228727" y="152400"/>
                </a:lnTo>
                <a:lnTo>
                  <a:pt x="228727" y="76200"/>
                </a:lnTo>
                <a:close/>
              </a:path>
              <a:path w="457835" h="228600">
                <a:moveTo>
                  <a:pt x="381127" y="76200"/>
                </a:moveTo>
                <a:lnTo>
                  <a:pt x="266827" y="76200"/>
                </a:lnTo>
                <a:lnTo>
                  <a:pt x="266827" y="152400"/>
                </a:lnTo>
                <a:lnTo>
                  <a:pt x="381127" y="152400"/>
                </a:lnTo>
                <a:lnTo>
                  <a:pt x="457327" y="114300"/>
                </a:lnTo>
                <a:lnTo>
                  <a:pt x="381127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34508" y="3048000"/>
            <a:ext cx="457834" cy="228600"/>
          </a:xfrm>
          <a:custGeom>
            <a:avLst/>
            <a:gdLst/>
            <a:ahLst/>
            <a:cxnLst/>
            <a:rect l="l" t="t" r="r" b="b"/>
            <a:pathLst>
              <a:path w="457835" h="228600">
                <a:moveTo>
                  <a:pt x="228726" y="0"/>
                </a:moveTo>
                <a:lnTo>
                  <a:pt x="228726" y="228600"/>
                </a:lnTo>
                <a:lnTo>
                  <a:pt x="381126" y="152400"/>
                </a:lnTo>
                <a:lnTo>
                  <a:pt x="266826" y="152400"/>
                </a:lnTo>
                <a:lnTo>
                  <a:pt x="266826" y="76200"/>
                </a:lnTo>
                <a:lnTo>
                  <a:pt x="381126" y="76200"/>
                </a:lnTo>
                <a:lnTo>
                  <a:pt x="228726" y="0"/>
                </a:lnTo>
                <a:close/>
              </a:path>
              <a:path w="457835" h="228600">
                <a:moveTo>
                  <a:pt x="228726" y="76200"/>
                </a:moveTo>
                <a:lnTo>
                  <a:pt x="0" y="76200"/>
                </a:lnTo>
                <a:lnTo>
                  <a:pt x="0" y="152400"/>
                </a:lnTo>
                <a:lnTo>
                  <a:pt x="228726" y="152400"/>
                </a:lnTo>
                <a:lnTo>
                  <a:pt x="228726" y="76200"/>
                </a:lnTo>
                <a:close/>
              </a:path>
              <a:path w="457835" h="228600">
                <a:moveTo>
                  <a:pt x="381126" y="76200"/>
                </a:moveTo>
                <a:lnTo>
                  <a:pt x="266826" y="76200"/>
                </a:lnTo>
                <a:lnTo>
                  <a:pt x="266826" y="152400"/>
                </a:lnTo>
                <a:lnTo>
                  <a:pt x="381126" y="152400"/>
                </a:lnTo>
                <a:lnTo>
                  <a:pt x="457326" y="114300"/>
                </a:lnTo>
                <a:lnTo>
                  <a:pt x="381126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33800" y="1066863"/>
            <a:ext cx="1362075" cy="941705"/>
          </a:xfrm>
          <a:prstGeom prst="rect">
            <a:avLst/>
          </a:prstGeom>
          <a:solidFill>
            <a:srgbClr val="4F81BC"/>
          </a:solidFill>
          <a:ln w="1905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950">
              <a:latin typeface="Times New Roman"/>
              <a:cs typeface="Times New Roman"/>
            </a:endParaRPr>
          </a:p>
          <a:p>
            <a:pPr marL="295275" marR="363220" indent="10160">
              <a:lnSpc>
                <a:spcPts val="1639"/>
              </a:lnSpc>
              <a:spcBef>
                <a:spcPts val="5"/>
              </a:spcBef>
            </a:pPr>
            <a:r>
              <a:rPr sz="1400" b="1" dirty="0">
                <a:latin typeface="Arial"/>
                <a:cs typeface="Arial"/>
              </a:rPr>
              <a:t>PO</a:t>
            </a:r>
            <a:r>
              <a:rPr sz="1400" b="1" spc="-10" dirty="0">
                <a:latin typeface="Arial"/>
                <a:cs typeface="Arial"/>
              </a:rPr>
              <a:t>W</a:t>
            </a:r>
            <a:r>
              <a:rPr sz="1400" b="1" dirty="0">
                <a:latin typeface="Arial"/>
                <a:cs typeface="Arial"/>
              </a:rPr>
              <a:t>ER  S</a:t>
            </a:r>
            <a:r>
              <a:rPr sz="1400" b="1" spc="-10" dirty="0">
                <a:latin typeface="Arial"/>
                <a:cs typeface="Arial"/>
              </a:rPr>
              <a:t>U</a:t>
            </a:r>
            <a:r>
              <a:rPr sz="1400" b="1" dirty="0">
                <a:latin typeface="Arial"/>
                <a:cs typeface="Arial"/>
              </a:rPr>
              <a:t>PP</a:t>
            </a:r>
            <a:r>
              <a:rPr sz="1400" b="1" spc="-140" dirty="0">
                <a:latin typeface="Arial"/>
                <a:cs typeface="Arial"/>
              </a:rPr>
              <a:t>L</a:t>
            </a:r>
            <a:r>
              <a:rPr sz="1400" b="1" dirty="0">
                <a:latin typeface="Arial"/>
                <a:cs typeface="Arial"/>
              </a:rPr>
              <a:t>Y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305553" y="2019300"/>
            <a:ext cx="228600" cy="457200"/>
          </a:xfrm>
          <a:custGeom>
            <a:avLst/>
            <a:gdLst/>
            <a:ahLst/>
            <a:cxnLst/>
            <a:rect l="l" t="t" r="r" b="b"/>
            <a:pathLst>
              <a:path w="228600" h="457200">
                <a:moveTo>
                  <a:pt x="76200" y="228600"/>
                </a:moveTo>
                <a:lnTo>
                  <a:pt x="0" y="228600"/>
                </a:lnTo>
                <a:lnTo>
                  <a:pt x="114300" y="457200"/>
                </a:lnTo>
                <a:lnTo>
                  <a:pt x="209550" y="266700"/>
                </a:lnTo>
                <a:lnTo>
                  <a:pt x="76200" y="266700"/>
                </a:lnTo>
                <a:lnTo>
                  <a:pt x="76200" y="228600"/>
                </a:lnTo>
                <a:close/>
              </a:path>
              <a:path w="228600" h="457200">
                <a:moveTo>
                  <a:pt x="152400" y="0"/>
                </a:moveTo>
                <a:lnTo>
                  <a:pt x="76200" y="0"/>
                </a:lnTo>
                <a:lnTo>
                  <a:pt x="76200" y="266700"/>
                </a:lnTo>
                <a:lnTo>
                  <a:pt x="152400" y="266700"/>
                </a:lnTo>
                <a:lnTo>
                  <a:pt x="152400" y="0"/>
                </a:lnTo>
                <a:close/>
              </a:path>
              <a:path w="228600" h="457200">
                <a:moveTo>
                  <a:pt x="228600" y="228600"/>
                </a:moveTo>
                <a:lnTo>
                  <a:pt x="152400" y="228600"/>
                </a:lnTo>
                <a:lnTo>
                  <a:pt x="152400" y="266700"/>
                </a:lnTo>
                <a:lnTo>
                  <a:pt x="209550" y="266700"/>
                </a:lnTo>
                <a:lnTo>
                  <a:pt x="228600" y="2286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133600" y="3048000"/>
            <a:ext cx="787400" cy="248145"/>
          </a:xfrm>
          <a:prstGeom prst="rect">
            <a:avLst/>
          </a:prstGeom>
          <a:solidFill>
            <a:srgbClr val="FF9999"/>
          </a:solidFill>
          <a:ln w="19050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r>
              <a:rPr lang="en-US" sz="1600" dirty="0" smtClean="0">
                <a:latin typeface="Times New Roman"/>
                <a:cs typeface="Times New Roman"/>
              </a:rPr>
              <a:t>INPUTS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43600" y="3048000"/>
            <a:ext cx="1066166" cy="217367"/>
          </a:xfrm>
          <a:prstGeom prst="rect">
            <a:avLst/>
          </a:prstGeom>
          <a:solidFill>
            <a:srgbClr val="FF9999"/>
          </a:solidFill>
          <a:ln w="19050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5"/>
              </a:spcBef>
            </a:pPr>
            <a:r>
              <a:rPr lang="en-US" sz="1400" b="1" dirty="0" smtClean="0">
                <a:latin typeface="Arial"/>
                <a:cs typeface="Arial"/>
              </a:rPr>
              <a:t>OUTPUTS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81400" y="4457700"/>
            <a:ext cx="1646555" cy="914400"/>
          </a:xfrm>
          <a:prstGeom prst="rect">
            <a:avLst/>
          </a:prstGeom>
          <a:solidFill>
            <a:srgbClr val="9900FF"/>
          </a:solidFill>
          <a:ln w="19050">
            <a:solidFill>
              <a:srgbClr val="000000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469265" marR="141605" indent="-366395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latin typeface="Arial"/>
                <a:cs typeface="Arial"/>
              </a:rPr>
              <a:t>P</a:t>
            </a:r>
            <a:r>
              <a:rPr sz="1400" b="1" spc="-10" dirty="0">
                <a:latin typeface="Arial"/>
                <a:cs typeface="Arial"/>
              </a:rPr>
              <a:t>R</a:t>
            </a:r>
            <a:r>
              <a:rPr sz="1400" b="1" dirty="0">
                <a:latin typeface="Arial"/>
                <a:cs typeface="Arial"/>
              </a:rPr>
              <a:t>OG</a:t>
            </a:r>
            <a:r>
              <a:rPr sz="1400" b="1" spc="-10" dirty="0">
                <a:latin typeface="Arial"/>
                <a:cs typeface="Arial"/>
              </a:rPr>
              <a:t>R</a:t>
            </a:r>
            <a:r>
              <a:rPr sz="1400" b="1" spc="-45" dirty="0">
                <a:latin typeface="Arial"/>
                <a:cs typeface="Arial"/>
              </a:rPr>
              <a:t>A</a:t>
            </a:r>
            <a:r>
              <a:rPr sz="1400" b="1" spc="10" dirty="0">
                <a:latin typeface="Arial"/>
                <a:cs typeface="Arial"/>
              </a:rPr>
              <a:t>MM</a:t>
            </a:r>
            <a:r>
              <a:rPr sz="1400" b="1" dirty="0">
                <a:latin typeface="Arial"/>
                <a:cs typeface="Arial"/>
              </a:rPr>
              <a:t>I</a:t>
            </a:r>
            <a:r>
              <a:rPr sz="1400" b="1" spc="-10" dirty="0">
                <a:latin typeface="Arial"/>
                <a:cs typeface="Arial"/>
              </a:rPr>
              <a:t>N</a:t>
            </a:r>
            <a:r>
              <a:rPr sz="1400" b="1" dirty="0">
                <a:latin typeface="Arial"/>
                <a:cs typeface="Arial"/>
              </a:rPr>
              <a:t>G  </a:t>
            </a:r>
            <a:r>
              <a:rPr sz="1400" b="1" spc="-5" dirty="0">
                <a:latin typeface="Arial"/>
                <a:cs typeface="Arial"/>
              </a:rPr>
              <a:t>DEVICE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5111" y="3461765"/>
            <a:ext cx="2666289" cy="15523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15900" algn="l" rtl="0">
              <a:lnSpc>
                <a:spcPct val="100000"/>
              </a:lnSpc>
              <a:spcBef>
                <a:spcPts val="105"/>
              </a:spcBef>
            </a:pPr>
            <a:r>
              <a:rPr lang="en-US" sz="2000" b="1" spc="-5" dirty="0" smtClean="0">
                <a:latin typeface="Arial"/>
                <a:cs typeface="Arial"/>
              </a:rPr>
              <a:t>SENSORS .</a:t>
            </a:r>
            <a:endParaRPr sz="2000" dirty="0">
              <a:latin typeface="Arial"/>
              <a:cs typeface="Arial"/>
            </a:endParaRPr>
          </a:p>
          <a:p>
            <a:pPr marL="84455" marR="41275" algn="l" rtl="0">
              <a:lnSpc>
                <a:spcPct val="100000"/>
              </a:lnSpc>
              <a:spcBef>
                <a:spcPts val="844"/>
              </a:spcBef>
            </a:pPr>
            <a:r>
              <a:rPr sz="2000" b="1" dirty="0" smtClean="0">
                <a:solidFill>
                  <a:srgbClr val="993300"/>
                </a:solidFill>
                <a:latin typeface="Arial"/>
                <a:cs typeface="Arial"/>
              </a:rPr>
              <a:t>Pushbu</a:t>
            </a:r>
            <a:r>
              <a:rPr sz="2000" b="1" spc="-5" dirty="0" smtClean="0">
                <a:solidFill>
                  <a:srgbClr val="993300"/>
                </a:solidFill>
                <a:latin typeface="Arial"/>
                <a:cs typeface="Arial"/>
              </a:rPr>
              <a:t>t</a:t>
            </a:r>
            <a:r>
              <a:rPr sz="2000" b="1" dirty="0" smtClean="0">
                <a:solidFill>
                  <a:srgbClr val="993300"/>
                </a:solidFill>
                <a:latin typeface="Arial"/>
                <a:cs typeface="Arial"/>
              </a:rPr>
              <a:t>t</a:t>
            </a:r>
            <a:r>
              <a:rPr sz="2000" b="1" spc="-5" dirty="0" smtClean="0">
                <a:solidFill>
                  <a:srgbClr val="993300"/>
                </a:solidFill>
                <a:latin typeface="Arial"/>
                <a:cs typeface="Arial"/>
              </a:rPr>
              <a:t>ons</a:t>
            </a:r>
            <a:r>
              <a:rPr lang="en-US" sz="2000" b="1" spc="-5" dirty="0" smtClean="0">
                <a:solidFill>
                  <a:srgbClr val="993300"/>
                </a:solidFill>
                <a:latin typeface="Arial"/>
                <a:cs typeface="Arial"/>
              </a:rPr>
              <a:t> .</a:t>
            </a:r>
            <a:endParaRPr lang="ar-IQ" sz="2000" b="1" spc="-5" dirty="0" smtClean="0">
              <a:solidFill>
                <a:srgbClr val="993300"/>
              </a:solidFill>
              <a:latin typeface="Arial"/>
              <a:cs typeface="Arial"/>
            </a:endParaRPr>
          </a:p>
          <a:p>
            <a:pPr marL="84455" marR="41275" algn="l" rtl="0">
              <a:lnSpc>
                <a:spcPct val="100000"/>
              </a:lnSpc>
              <a:spcBef>
                <a:spcPts val="844"/>
              </a:spcBef>
            </a:pPr>
            <a:r>
              <a:rPr lang="en-US" sz="2000" b="1" spc="-5" dirty="0" smtClean="0">
                <a:solidFill>
                  <a:srgbClr val="993300"/>
                </a:solidFill>
                <a:latin typeface="Arial"/>
                <a:cs typeface="Arial"/>
              </a:rPr>
              <a:t>L</a:t>
            </a:r>
            <a:r>
              <a:rPr sz="2000" b="1" spc="-5" dirty="0" smtClean="0">
                <a:solidFill>
                  <a:srgbClr val="993300"/>
                </a:solidFill>
                <a:latin typeface="Arial"/>
                <a:cs typeface="Arial"/>
              </a:rPr>
              <a:t>imit</a:t>
            </a:r>
            <a:r>
              <a:rPr sz="1200" b="1" spc="-5" dirty="0" smtClean="0">
                <a:solidFill>
                  <a:srgbClr val="993300"/>
                </a:solidFill>
                <a:latin typeface="Arial"/>
                <a:cs typeface="Arial"/>
              </a:rPr>
              <a:t>.</a:t>
            </a:r>
            <a:r>
              <a:rPr lang="en-PH" sz="2000" b="1" dirty="0" smtClean="0">
                <a:solidFill>
                  <a:srgbClr val="993300"/>
                </a:solidFill>
                <a:latin typeface="Arial"/>
                <a:cs typeface="Arial"/>
              </a:rPr>
              <a:t> Switches .</a:t>
            </a:r>
          </a:p>
          <a:p>
            <a:pPr marL="84455" marR="41275" algn="l" rtl="0">
              <a:lnSpc>
                <a:spcPct val="100000"/>
              </a:lnSpc>
              <a:spcBef>
                <a:spcPts val="844"/>
              </a:spcBef>
            </a:pPr>
            <a:r>
              <a:rPr lang="en-PH" sz="2000" b="1" dirty="0" smtClean="0">
                <a:solidFill>
                  <a:srgbClr val="993300"/>
                </a:solidFill>
                <a:latin typeface="Arial"/>
                <a:cs typeface="Arial"/>
              </a:rPr>
              <a:t>CONTACTS 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05522" y="2933700"/>
            <a:ext cx="1029335" cy="457200"/>
          </a:xfrm>
          <a:custGeom>
            <a:avLst/>
            <a:gdLst/>
            <a:ahLst/>
            <a:cxnLst/>
            <a:rect l="l" t="t" r="r" b="b"/>
            <a:pathLst>
              <a:path w="1029335" h="457200">
                <a:moveTo>
                  <a:pt x="724166" y="0"/>
                </a:moveTo>
                <a:lnTo>
                  <a:pt x="724166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724166" y="342900"/>
                </a:lnTo>
                <a:lnTo>
                  <a:pt x="724166" y="457200"/>
                </a:lnTo>
                <a:lnTo>
                  <a:pt x="1028966" y="228600"/>
                </a:lnTo>
                <a:lnTo>
                  <a:pt x="724166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29296" y="30480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76224">
            <a:solidFill>
              <a:srgbClr val="FFFF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34015" y="30480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12">
            <a:solidFill>
              <a:srgbClr val="FFFF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05522" y="2933700"/>
            <a:ext cx="1029335" cy="457200"/>
          </a:xfrm>
          <a:custGeom>
            <a:avLst/>
            <a:gdLst/>
            <a:ahLst/>
            <a:cxnLst/>
            <a:rect l="l" t="t" r="r" b="b"/>
            <a:pathLst>
              <a:path w="1029335" h="457200">
                <a:moveTo>
                  <a:pt x="724166" y="0"/>
                </a:moveTo>
                <a:lnTo>
                  <a:pt x="724166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724166" y="342900"/>
                </a:lnTo>
                <a:lnTo>
                  <a:pt x="724166" y="457200"/>
                </a:lnTo>
                <a:lnTo>
                  <a:pt x="1028966" y="228600"/>
                </a:lnTo>
                <a:lnTo>
                  <a:pt x="724166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91184" y="3048000"/>
            <a:ext cx="76835" cy="228600"/>
          </a:xfrm>
          <a:custGeom>
            <a:avLst/>
            <a:gdLst/>
            <a:ahLst/>
            <a:cxnLst/>
            <a:rect l="l" t="t" r="r" b="b"/>
            <a:pathLst>
              <a:path w="76834" h="228600">
                <a:moveTo>
                  <a:pt x="0" y="228600"/>
                </a:moveTo>
                <a:lnTo>
                  <a:pt x="76224" y="228600"/>
                </a:lnTo>
                <a:lnTo>
                  <a:pt x="76224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4958" y="3048000"/>
            <a:ext cx="38735" cy="228600"/>
          </a:xfrm>
          <a:custGeom>
            <a:avLst/>
            <a:gdLst/>
            <a:ahLst/>
            <a:cxnLst/>
            <a:rect l="l" t="t" r="r" b="b"/>
            <a:pathLst>
              <a:path w="38734" h="228600">
                <a:moveTo>
                  <a:pt x="0" y="228600"/>
                </a:moveTo>
                <a:lnTo>
                  <a:pt x="38112" y="228600"/>
                </a:lnTo>
                <a:lnTo>
                  <a:pt x="38112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943600" y="3550665"/>
            <a:ext cx="2514599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9225" marR="5080" indent="1270" algn="ctr">
              <a:lnSpc>
                <a:spcPct val="100000"/>
              </a:lnSpc>
              <a:spcBef>
                <a:spcPts val="700"/>
              </a:spcBef>
            </a:pPr>
            <a:r>
              <a:rPr sz="2000" b="1" dirty="0" smtClean="0">
                <a:solidFill>
                  <a:srgbClr val="993300"/>
                </a:solidFill>
                <a:latin typeface="Arial"/>
                <a:cs typeface="Arial"/>
              </a:rPr>
              <a:t>Solenoids</a:t>
            </a:r>
            <a:r>
              <a:rPr sz="2000" b="1" dirty="0">
                <a:solidFill>
                  <a:srgbClr val="993300"/>
                </a:solidFill>
                <a:latin typeface="Arial"/>
                <a:cs typeface="Arial"/>
              </a:rPr>
              <a:t>,  </a:t>
            </a:r>
            <a:r>
              <a:rPr sz="2000" b="1" spc="-5" dirty="0">
                <a:solidFill>
                  <a:srgbClr val="993300"/>
                </a:solidFill>
                <a:latin typeface="Arial"/>
                <a:cs typeface="Arial"/>
              </a:rPr>
              <a:t>c</a:t>
            </a:r>
            <a:r>
              <a:rPr sz="2000" b="1" dirty="0">
                <a:solidFill>
                  <a:srgbClr val="993300"/>
                </a:solidFill>
                <a:latin typeface="Arial"/>
                <a:cs typeface="Arial"/>
              </a:rPr>
              <a:t>on</a:t>
            </a:r>
            <a:r>
              <a:rPr sz="2000" b="1" spc="-10" dirty="0">
                <a:solidFill>
                  <a:srgbClr val="993300"/>
                </a:solidFill>
                <a:latin typeface="Arial"/>
                <a:cs typeface="Arial"/>
              </a:rPr>
              <a:t>t</a:t>
            </a:r>
            <a:r>
              <a:rPr sz="2000" b="1" spc="-5" dirty="0">
                <a:solidFill>
                  <a:srgbClr val="993300"/>
                </a:solidFill>
                <a:latin typeface="Arial"/>
                <a:cs typeface="Arial"/>
              </a:rPr>
              <a:t>ac</a:t>
            </a:r>
            <a:r>
              <a:rPr sz="2000" b="1" dirty="0">
                <a:solidFill>
                  <a:srgbClr val="993300"/>
                </a:solidFill>
                <a:latin typeface="Arial"/>
                <a:cs typeface="Arial"/>
              </a:rPr>
              <a:t>t</a:t>
            </a:r>
            <a:r>
              <a:rPr sz="2000" b="1" spc="-5" dirty="0">
                <a:solidFill>
                  <a:srgbClr val="993300"/>
                </a:solidFill>
                <a:latin typeface="Arial"/>
                <a:cs typeface="Arial"/>
              </a:rPr>
              <a:t>ors</a:t>
            </a:r>
            <a:r>
              <a:rPr sz="2000" b="1" dirty="0">
                <a:solidFill>
                  <a:srgbClr val="993300"/>
                </a:solidFill>
                <a:latin typeface="Arial"/>
                <a:cs typeface="Arial"/>
              </a:rPr>
              <a:t>,  </a:t>
            </a:r>
            <a:r>
              <a:rPr sz="2000" b="1" spc="-5" dirty="0" smtClean="0">
                <a:solidFill>
                  <a:srgbClr val="993300"/>
                </a:solidFill>
                <a:latin typeface="Arial"/>
                <a:cs typeface="Arial"/>
              </a:rPr>
              <a:t>alarms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125335" y="2895600"/>
            <a:ext cx="1028065" cy="457200"/>
          </a:xfrm>
          <a:custGeom>
            <a:avLst/>
            <a:gdLst/>
            <a:ahLst/>
            <a:cxnLst/>
            <a:rect l="l" t="t" r="r" b="b"/>
            <a:pathLst>
              <a:path w="1028065" h="457200">
                <a:moveTo>
                  <a:pt x="723265" y="0"/>
                </a:moveTo>
                <a:lnTo>
                  <a:pt x="723265" y="114300"/>
                </a:lnTo>
                <a:lnTo>
                  <a:pt x="0" y="114300"/>
                </a:lnTo>
                <a:lnTo>
                  <a:pt x="0" y="342900"/>
                </a:lnTo>
                <a:lnTo>
                  <a:pt x="723265" y="342900"/>
                </a:lnTo>
                <a:lnTo>
                  <a:pt x="723265" y="457200"/>
                </a:lnTo>
                <a:lnTo>
                  <a:pt x="1027811" y="228600"/>
                </a:lnTo>
                <a:lnTo>
                  <a:pt x="723265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557</Words>
  <Application>Microsoft Office PowerPoint</Application>
  <PresentationFormat>عرض على الشاشة (3:4)‏</PresentationFormat>
  <Paragraphs>150</Paragraphs>
  <Slides>20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Office Theme</vt:lpstr>
      <vt:lpstr>INDUSTRIAL AUTOMATION USING  PLC</vt:lpstr>
      <vt:lpstr>AUTOMATION</vt:lpstr>
      <vt:lpstr>TYPES OF AUTOMATION</vt:lpstr>
      <vt:lpstr>INDUSTRIAL AUTOMATION</vt:lpstr>
      <vt:lpstr>DEVELOPMENT OF CONTROL SYSTEM</vt:lpstr>
      <vt:lpstr>PLC(PROGRAMMABLE LOGIC CONTROLLER(</vt:lpstr>
      <vt:lpstr>WHY PLC?</vt:lpstr>
      <vt:lpstr>UNDERSTANDING OF PLC Example</vt:lpstr>
      <vt:lpstr>MAJOR COMPONENTS OF A PLC</vt:lpstr>
      <vt:lpstr>COMPONENTS (INPUT /OUTPUT)</vt:lpstr>
      <vt:lpstr>COMPONENTS (CPU ,MEMORY) </vt:lpstr>
      <vt:lpstr>COMPONENTS (POWER SUPPLY, PROGRAMMING DEVICE)</vt:lpstr>
      <vt:lpstr>PLC OPERATION</vt:lpstr>
      <vt:lpstr>PLC PROGRAMMING</vt:lpstr>
      <vt:lpstr>ELEMENTS OF LADDER LOGIC</vt:lpstr>
      <vt:lpstr>LADDER LOGIC EXAMPLE</vt:lpstr>
      <vt:lpstr>AREAS OF APPLICATION</vt:lpstr>
      <vt:lpstr>ADVANTAGES</vt:lpstr>
      <vt:lpstr>CONCLUSION</vt:lpstr>
      <vt:lpstr>الشريحة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AUTOMATION USING  PLC</dc:title>
  <dc:creator>HP-Y</dc:creator>
  <cp:lastModifiedBy>HP-Y</cp:lastModifiedBy>
  <cp:revision>41</cp:revision>
  <dcterms:created xsi:type="dcterms:W3CDTF">2017-12-19T19:44:01Z</dcterms:created>
  <dcterms:modified xsi:type="dcterms:W3CDTF">2017-12-26T05:47:40Z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2013-06-10T00:00:00Z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2017-12-19T00:00:00Z</vt:filetime>
  </property>
</Properties>
</file>