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21"/>
  </p:notesMasterIdLst>
  <p:sldIdLst>
    <p:sldId id="256" r:id="rId2"/>
    <p:sldId id="262" r:id="rId3"/>
    <p:sldId id="257" r:id="rId4"/>
    <p:sldId id="258" r:id="rId5"/>
    <p:sldId id="276" r:id="rId6"/>
    <p:sldId id="263" r:id="rId7"/>
    <p:sldId id="275" r:id="rId8"/>
    <p:sldId id="259" r:id="rId9"/>
    <p:sldId id="260" r:id="rId10"/>
    <p:sldId id="265" r:id="rId11"/>
    <p:sldId id="266" r:id="rId12"/>
    <p:sldId id="267" r:id="rId13"/>
    <p:sldId id="268" r:id="rId14"/>
    <p:sldId id="269" r:id="rId15"/>
    <p:sldId id="270" r:id="rId16"/>
    <p:sldId id="272" r:id="rId17"/>
    <p:sldId id="273" r:id="rId18"/>
    <p:sldId id="274" r:id="rId19"/>
    <p:sldId id="277" r:id="rId20"/>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75492" autoAdjust="0"/>
  </p:normalViewPr>
  <p:slideViewPr>
    <p:cSldViewPr snapToGrid="0">
      <p:cViewPr>
        <p:scale>
          <a:sx n="60" d="100"/>
          <a:sy n="60" d="100"/>
        </p:scale>
        <p:origin x="10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C36C863-E4AD-49A0-9B37-DBD6A2CC9ACC}" type="datetimeFigureOut">
              <a:rPr lang="ar-IQ" smtClean="0"/>
              <a:t>07/04/1439</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A7129D7-E0F8-431E-98D6-9BDA9CE0E3FA}" type="slidenum">
              <a:rPr lang="ar-IQ" smtClean="0"/>
              <a:t>‹#›</a:t>
            </a:fld>
            <a:endParaRPr lang="ar-IQ"/>
          </a:p>
        </p:txBody>
      </p:sp>
    </p:spTree>
    <p:extLst>
      <p:ext uri="{BB962C8B-B14F-4D97-AF65-F5344CB8AC3E}">
        <p14:creationId xmlns:p14="http://schemas.microsoft.com/office/powerpoint/2010/main" val="29582180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volution.com/products/lanehaw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A7129D7-E0F8-431E-98D6-9BDA9CE0E3FA}" type="slidenum">
              <a:rPr lang="ar-IQ" smtClean="0"/>
              <a:t>1</a:t>
            </a:fld>
            <a:endParaRPr lang="ar-IQ"/>
          </a:p>
        </p:txBody>
      </p:sp>
    </p:spTree>
    <p:extLst>
      <p:ext uri="{BB962C8B-B14F-4D97-AF65-F5344CB8AC3E}">
        <p14:creationId xmlns:p14="http://schemas.microsoft.com/office/powerpoint/2010/main" val="386550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err="1" smtClean="0">
                <a:solidFill>
                  <a:srgbClr val="000000"/>
                </a:solidFill>
                <a:latin typeface="Arial" panose="020B0604020202020204" pitchFamily="34" charset="0"/>
                <a:hlinkClick r:id="rId3"/>
              </a:rPr>
              <a:t>LaneHawk</a:t>
            </a:r>
            <a:r>
              <a:rPr lang="en-US" dirty="0" smtClean="0">
                <a:solidFill>
                  <a:srgbClr val="000000"/>
                </a:solidFill>
                <a:latin typeface="Arial" panose="020B0604020202020204" pitchFamily="34" charset="0"/>
                <a:hlinkClick r:id="rId3"/>
              </a:rPr>
              <a:t> by </a:t>
            </a:r>
            <a:r>
              <a:rPr lang="en-US" dirty="0" err="1" smtClean="0">
                <a:solidFill>
                  <a:srgbClr val="000000"/>
                </a:solidFill>
                <a:latin typeface="Arial" panose="020B0604020202020204" pitchFamily="34" charset="0"/>
                <a:hlinkClick r:id="rId3"/>
              </a:rPr>
              <a:t>EvolutionRobotics</a:t>
            </a:r>
            <a:endParaRPr lang="en-US" dirty="0" smtClean="0">
              <a:solidFill>
                <a:srgbClr val="000000"/>
              </a:solidFill>
              <a:latin typeface="Arial" panose="020B0604020202020204" pitchFamily="34" charset="0"/>
            </a:endParaRPr>
          </a:p>
          <a:p>
            <a:pPr algn="l" rtl="0"/>
            <a:r>
              <a:rPr lang="en-US" dirty="0" smtClean="0">
                <a:solidFill>
                  <a:srgbClr val="000000"/>
                </a:solidFill>
                <a:latin typeface="Arial" panose="020B0604020202020204" pitchFamily="34" charset="0"/>
              </a:rPr>
              <a:t>“A smart camera is flush-mounted in the checkout lane, continuously watching for items. When an item is detected and recognized, the cashier verifies the quantity of items that were found under the basket, and continues to close the transaction. The item can remain under the basket, and with </a:t>
            </a:r>
            <a:r>
              <a:rPr lang="en-US" dirty="0" err="1" smtClean="0">
                <a:solidFill>
                  <a:srgbClr val="000000"/>
                </a:solidFill>
                <a:latin typeface="Arial" panose="020B0604020202020204" pitchFamily="34" charset="0"/>
              </a:rPr>
              <a:t>LaneHawk,you</a:t>
            </a:r>
            <a:r>
              <a:rPr lang="en-US" dirty="0" smtClean="0">
                <a:solidFill>
                  <a:srgbClr val="000000"/>
                </a:solidFill>
                <a:latin typeface="Arial" panose="020B0604020202020204" pitchFamily="34" charset="0"/>
              </a:rPr>
              <a:t> are assured to get paid for it</a:t>
            </a:r>
            <a:endParaRPr lang="ar-IQ" dirty="0"/>
          </a:p>
        </p:txBody>
      </p:sp>
      <p:sp>
        <p:nvSpPr>
          <p:cNvPr id="4" name="عنصر نائب لرقم الشريحة 3"/>
          <p:cNvSpPr>
            <a:spLocks noGrp="1"/>
          </p:cNvSpPr>
          <p:nvPr>
            <p:ph type="sldNum" sz="quarter" idx="10"/>
          </p:nvPr>
        </p:nvSpPr>
        <p:spPr/>
        <p:txBody>
          <a:bodyPr/>
          <a:lstStyle/>
          <a:p>
            <a:fld id="{5A7129D7-E0F8-431E-98D6-9BDA9CE0E3FA}" type="slidenum">
              <a:rPr lang="ar-IQ" smtClean="0"/>
              <a:t>13</a:t>
            </a:fld>
            <a:endParaRPr lang="ar-IQ"/>
          </a:p>
        </p:txBody>
      </p:sp>
    </p:spTree>
    <p:extLst>
      <p:ext uri="{BB962C8B-B14F-4D97-AF65-F5344CB8AC3E}">
        <p14:creationId xmlns:p14="http://schemas.microsoft.com/office/powerpoint/2010/main" val="102194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Biometrics is the measurement and statistical   analysis of people's unique physical and behavioral characteristics</a:t>
            </a:r>
            <a:r>
              <a:rPr lang="en-US" dirty="0" smtClean="0"/>
              <a:t>.</a:t>
            </a:r>
            <a:endParaRPr lang="ar-IQ" dirty="0"/>
          </a:p>
        </p:txBody>
      </p:sp>
      <p:sp>
        <p:nvSpPr>
          <p:cNvPr id="4" name="عنصر نائب لرقم الشريحة 3"/>
          <p:cNvSpPr>
            <a:spLocks noGrp="1"/>
          </p:cNvSpPr>
          <p:nvPr>
            <p:ph type="sldNum" sz="quarter" idx="10"/>
          </p:nvPr>
        </p:nvSpPr>
        <p:spPr/>
        <p:txBody>
          <a:bodyPr/>
          <a:lstStyle/>
          <a:p>
            <a:fld id="{5A7129D7-E0F8-431E-98D6-9BDA9CE0E3FA}" type="slidenum">
              <a:rPr lang="ar-IQ" smtClean="0"/>
              <a:t>14</a:t>
            </a:fld>
            <a:endParaRPr lang="ar-IQ"/>
          </a:p>
        </p:txBody>
      </p:sp>
    </p:spTree>
    <p:extLst>
      <p:ext uri="{BB962C8B-B14F-4D97-AF65-F5344CB8AC3E}">
        <p14:creationId xmlns:p14="http://schemas.microsoft.com/office/powerpoint/2010/main" val="210411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A7129D7-E0F8-431E-98D6-9BDA9CE0E3FA}" type="slidenum">
              <a:rPr lang="ar-IQ" smtClean="0"/>
              <a:t>18</a:t>
            </a:fld>
            <a:endParaRPr lang="ar-IQ"/>
          </a:p>
        </p:txBody>
      </p:sp>
    </p:spTree>
    <p:extLst>
      <p:ext uri="{BB962C8B-B14F-4D97-AF65-F5344CB8AC3E}">
        <p14:creationId xmlns:p14="http://schemas.microsoft.com/office/powerpoint/2010/main" val="182428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703DA6F-41CE-4FFE-A31D-02AA5EE8A162}" type="datetimeFigureOut">
              <a:rPr lang="ar-IQ" smtClean="0"/>
              <a:t>07/04/1439</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1592154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3703DA6F-41CE-4FFE-A31D-02AA5EE8A162}" type="datetimeFigureOut">
              <a:rPr lang="ar-IQ" smtClean="0"/>
              <a:t>07/04/1439</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267682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3703DA6F-41CE-4FFE-A31D-02AA5EE8A162}" type="datetimeFigureOut">
              <a:rPr lang="ar-IQ" smtClean="0"/>
              <a:t>07/04/1439</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000071-B204-4E22-B8C6-6AB97A586710}" type="slidenum">
              <a:rPr lang="ar-IQ" smtClean="0"/>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446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3703DA6F-41CE-4FFE-A31D-02AA5EE8A162}" type="datetimeFigureOut">
              <a:rPr lang="ar-IQ" smtClean="0"/>
              <a:t>07/04/1439</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362741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3703DA6F-41CE-4FFE-A31D-02AA5EE8A162}" type="datetimeFigureOut">
              <a:rPr lang="ar-IQ" smtClean="0"/>
              <a:t>07/04/1439</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000071-B204-4E22-B8C6-6AB97A586710}" type="slidenum">
              <a:rPr lang="ar-IQ" smtClean="0"/>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2171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3703DA6F-41CE-4FFE-A31D-02AA5EE8A162}" type="datetimeFigureOut">
              <a:rPr lang="ar-IQ" smtClean="0"/>
              <a:t>07/04/1439</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1465334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703DA6F-41CE-4FFE-A31D-02AA5EE8A162}" type="datetimeFigureOut">
              <a:rPr lang="ar-IQ" smtClean="0"/>
              <a:t>07/04/1439</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1141663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703DA6F-41CE-4FFE-A31D-02AA5EE8A162}" type="datetimeFigureOut">
              <a:rPr lang="ar-IQ" smtClean="0"/>
              <a:t>07/04/1439</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123662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703DA6F-41CE-4FFE-A31D-02AA5EE8A162}" type="datetimeFigureOut">
              <a:rPr lang="ar-IQ" smtClean="0"/>
              <a:t>07/04/1439</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238254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3703DA6F-41CE-4FFE-A31D-02AA5EE8A162}" type="datetimeFigureOut">
              <a:rPr lang="ar-IQ" smtClean="0"/>
              <a:t>07/04/1439</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64017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703DA6F-41CE-4FFE-A31D-02AA5EE8A162}" type="datetimeFigureOut">
              <a:rPr lang="ar-IQ" smtClean="0"/>
              <a:t>07/04/1439</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421560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703DA6F-41CE-4FFE-A31D-02AA5EE8A162}" type="datetimeFigureOut">
              <a:rPr lang="ar-IQ" smtClean="0"/>
              <a:t>07/04/1439</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118800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703DA6F-41CE-4FFE-A31D-02AA5EE8A162}" type="datetimeFigureOut">
              <a:rPr lang="ar-IQ" smtClean="0"/>
              <a:t>07/04/1439</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375351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3DA6F-41CE-4FFE-A31D-02AA5EE8A162}" type="datetimeFigureOut">
              <a:rPr lang="ar-IQ" smtClean="0"/>
              <a:t>07/04/1439</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175481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3703DA6F-41CE-4FFE-A31D-02AA5EE8A162}" type="datetimeFigureOut">
              <a:rPr lang="ar-IQ" smtClean="0"/>
              <a:t>07/04/1439</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409260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3703DA6F-41CE-4FFE-A31D-02AA5EE8A162}" type="datetimeFigureOut">
              <a:rPr lang="ar-IQ" smtClean="0"/>
              <a:t>07/04/1439</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000071-B204-4E22-B8C6-6AB97A586710}" type="slidenum">
              <a:rPr lang="ar-IQ" smtClean="0"/>
              <a:t>‹#›</a:t>
            </a:fld>
            <a:endParaRPr lang="ar-IQ"/>
          </a:p>
        </p:txBody>
      </p:sp>
    </p:spTree>
    <p:extLst>
      <p:ext uri="{BB962C8B-B14F-4D97-AF65-F5344CB8AC3E}">
        <p14:creationId xmlns:p14="http://schemas.microsoft.com/office/powerpoint/2010/main" val="96454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703DA6F-41CE-4FFE-A31D-02AA5EE8A162}" type="datetimeFigureOut">
              <a:rPr lang="ar-IQ" smtClean="0"/>
              <a:t>07/04/1439</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1000071-B204-4E22-B8C6-6AB97A586710}" type="slidenum">
              <a:rPr lang="ar-IQ" smtClean="0"/>
              <a:t>‹#›</a:t>
            </a:fld>
            <a:endParaRPr lang="ar-IQ"/>
          </a:p>
        </p:txBody>
      </p:sp>
    </p:spTree>
    <p:extLst>
      <p:ext uri="{BB962C8B-B14F-4D97-AF65-F5344CB8AC3E}">
        <p14:creationId xmlns:p14="http://schemas.microsoft.com/office/powerpoint/2010/main" val="36055681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groups.csail.mit.edu/vision/medical-vision/surgery/surgical_navigation.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mobileye.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ar-IQ" dirty="0"/>
          </a:p>
        </p:txBody>
      </p:sp>
      <p:sp>
        <p:nvSpPr>
          <p:cNvPr id="3" name="عنوان فرعي 2"/>
          <p:cNvSpPr>
            <a:spLocks noGrp="1"/>
          </p:cNvSpPr>
          <p:nvPr>
            <p:ph type="subTitle" idx="1"/>
          </p:nvPr>
        </p:nvSpPr>
        <p:spPr>
          <a:xfrm>
            <a:off x="1083733" y="2319867"/>
            <a:ext cx="10566400" cy="4910667"/>
          </a:xfrm>
        </p:spPr>
        <p:txBody>
          <a:bodyPr>
            <a:noAutofit/>
          </a:bodyPr>
          <a:lstStyle/>
          <a:p>
            <a:pPr algn="ctr"/>
            <a:r>
              <a:rPr lang="en-US" sz="7200" b="1" dirty="0">
                <a:solidFill>
                  <a:schemeClr val="tx1">
                    <a:lumMod val="95000"/>
                    <a:lumOff val="5000"/>
                  </a:schemeClr>
                </a:solidFill>
                <a:latin typeface="Times New Roman" panose="02020603050405020304" pitchFamily="18" charset="0"/>
                <a:cs typeface="Times New Roman" panose="02020603050405020304" pitchFamily="18" charset="0"/>
              </a:rPr>
              <a:t>Computer vision</a:t>
            </a:r>
          </a:p>
          <a:p>
            <a:pPr algn="ctr"/>
            <a:r>
              <a:rPr lang="en-US" sz="7200" b="1" dirty="0">
                <a:solidFill>
                  <a:schemeClr val="tx1">
                    <a:lumMod val="95000"/>
                    <a:lumOff val="5000"/>
                  </a:schemeClr>
                </a:solidFill>
                <a:latin typeface="Times New Roman" panose="02020603050405020304" pitchFamily="18" charset="0"/>
                <a:cs typeface="Times New Roman" panose="02020603050405020304" pitchFamily="18" charset="0"/>
              </a:rPr>
              <a:t>By</a:t>
            </a:r>
            <a:r>
              <a:rPr lang="ar-IQ" sz="7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7200" b="1" dirty="0" smtClean="0">
                <a:solidFill>
                  <a:schemeClr val="tx1">
                    <a:lumMod val="95000"/>
                    <a:lumOff val="5000"/>
                  </a:schemeClr>
                </a:solidFill>
                <a:latin typeface="Times New Roman" panose="02020603050405020304" pitchFamily="18" charset="0"/>
                <a:cs typeface="Times New Roman" panose="02020603050405020304" pitchFamily="18" charset="0"/>
              </a:rPr>
              <a:t>Prepared</a:t>
            </a:r>
            <a:endParaRPr lang="en-US" sz="72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7200" b="1" dirty="0" err="1" smtClean="0">
                <a:solidFill>
                  <a:schemeClr val="tx1">
                    <a:lumMod val="95000"/>
                    <a:lumOff val="5000"/>
                  </a:schemeClr>
                </a:solidFill>
                <a:latin typeface="Times New Roman" panose="02020603050405020304" pitchFamily="18" charset="0"/>
                <a:cs typeface="Times New Roman" panose="02020603050405020304" pitchFamily="18" charset="0"/>
              </a:rPr>
              <a:t>Msc</a:t>
            </a:r>
            <a:r>
              <a:rPr lang="en-US" sz="7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7200" b="1" dirty="0" err="1" smtClean="0">
                <a:solidFill>
                  <a:schemeClr val="tx1">
                    <a:lumMod val="95000"/>
                    <a:lumOff val="5000"/>
                  </a:schemeClr>
                </a:solidFill>
                <a:latin typeface="Times New Roman" panose="02020603050405020304" pitchFamily="18" charset="0"/>
                <a:cs typeface="Times New Roman" panose="02020603050405020304" pitchFamily="18" charset="0"/>
              </a:rPr>
              <a:t>Zobeda</a:t>
            </a:r>
            <a:r>
              <a:rPr lang="en-US" sz="7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7200" b="1" dirty="0" err="1" smtClean="0">
                <a:solidFill>
                  <a:schemeClr val="tx1">
                    <a:lumMod val="95000"/>
                    <a:lumOff val="5000"/>
                  </a:schemeClr>
                </a:solidFill>
                <a:latin typeface="Times New Roman" panose="02020603050405020304" pitchFamily="18" charset="0"/>
                <a:cs typeface="Times New Roman" panose="02020603050405020304" pitchFamily="18" charset="0"/>
              </a:rPr>
              <a:t>Hatif</a:t>
            </a:r>
            <a:endParaRPr lang="ar-IQ" sz="7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3150787" cy="2438400"/>
          </a:xfrm>
          <a:prstGeom prst="rect">
            <a:avLst/>
          </a:prstGeom>
        </p:spPr>
      </p:pic>
    </p:spTree>
    <p:extLst>
      <p:ext uri="{BB962C8B-B14F-4D97-AF65-F5344CB8AC3E}">
        <p14:creationId xmlns:p14="http://schemas.microsoft.com/office/powerpoint/2010/main" val="3002429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Optical </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Character </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R</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ecognition </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(OCR)</a:t>
            </a:r>
            <a:endParaRPr lang="ar-IQ" sz="4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algn="l" rtl="0">
              <a:spcBef>
                <a:spcPct val="20000"/>
              </a:spcBef>
            </a:pPr>
            <a:r>
              <a:rPr lang="en-US" dirty="0">
                <a:solidFill>
                  <a:srgbClr val="000000"/>
                </a:solidFill>
                <a:latin typeface="Arial" panose="020B0604020202020204" pitchFamily="34" charset="0"/>
              </a:rPr>
              <a:t>Technology to convert scanned docs to text</a:t>
            </a:r>
          </a:p>
          <a:p>
            <a:pPr lvl="1" algn="l" rtl="0">
              <a:spcBef>
                <a:spcPct val="20000"/>
              </a:spcBef>
              <a:buFontTx/>
              <a:buChar char="•"/>
            </a:pPr>
            <a:r>
              <a:rPr lang="en-US" sz="2000" dirty="0" smtClean="0">
                <a:solidFill>
                  <a:srgbClr val="000000"/>
                </a:solidFill>
                <a:latin typeface="Arial" panose="020B0604020202020204" pitchFamily="34" charset="0"/>
              </a:rPr>
              <a:t>If you have a scanner, it probably came with OCR software</a:t>
            </a:r>
          </a:p>
          <a:p>
            <a:pPr algn="l" rtl="0"/>
            <a:endParaRPr lang="ar-IQ" dirty="0"/>
          </a:p>
        </p:txBody>
      </p:sp>
      <p:pic>
        <p:nvPicPr>
          <p:cNvPr id="4" name="Picture 3" descr="asamp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10352" y="2858294"/>
            <a:ext cx="3657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alifornia_license_plate_AN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751" y="2858294"/>
            <a:ext cx="35814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71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0"/>
            <a:r>
              <a:rPr lang="en-US" sz="5400" b="1" dirty="0" smtClean="0">
                <a:solidFill>
                  <a:schemeClr val="tx1">
                    <a:lumMod val="95000"/>
                    <a:lumOff val="5000"/>
                  </a:schemeClr>
                </a:solidFill>
                <a:latin typeface="Times New Roman" panose="02020603050405020304" pitchFamily="18" charset="0"/>
                <a:cs typeface="Times New Roman" panose="02020603050405020304" pitchFamily="18" charset="0"/>
              </a:rPr>
              <a:t>Face</a:t>
            </a:r>
            <a:r>
              <a:rPr lang="en-US" sz="5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b="1" dirty="0" smtClean="0">
                <a:solidFill>
                  <a:schemeClr val="tx1">
                    <a:lumMod val="95000"/>
                    <a:lumOff val="5000"/>
                  </a:schemeClr>
                </a:solidFill>
                <a:latin typeface="Times New Roman" panose="02020603050405020304" pitchFamily="18" charset="0"/>
                <a:cs typeface="Times New Roman" panose="02020603050405020304" pitchFamily="18" charset="0"/>
              </a:rPr>
              <a:t>Detection</a:t>
            </a:r>
            <a:endParaRPr lang="ar-IQ" sz="5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Picture 5" descr="tested_48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2322" y="1690688"/>
            <a:ext cx="4889807" cy="440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0" y="2666504"/>
            <a:ext cx="1692322" cy="22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dirty="0" smtClean="0"/>
              <a:t>Today we have many camera have ability face detection like canon </a:t>
            </a:r>
            <a:r>
              <a:rPr lang="en-US" dirty="0" err="1" smtClean="0"/>
              <a:t>sony</a:t>
            </a:r>
            <a:r>
              <a:rPr lang="en-US" dirty="0" smtClean="0"/>
              <a:t> </a:t>
            </a:r>
            <a:r>
              <a:rPr lang="en-US" dirty="0" err="1" smtClean="0"/>
              <a:t>ect</a:t>
            </a:r>
            <a:r>
              <a:rPr lang="en-US" dirty="0" smtClean="0"/>
              <a:t> </a:t>
            </a:r>
            <a:endParaRPr lang="ar-IQ"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9503" y="1905000"/>
            <a:ext cx="3450952" cy="435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9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5132" y="70524"/>
            <a:ext cx="10517188" cy="1507067"/>
          </a:xfrm>
        </p:spPr>
        <p:txBody>
          <a:bodyPr>
            <a:normAutofit/>
          </a:bodyPr>
          <a:lstStyle/>
          <a:p>
            <a:pPr algn="ctr"/>
            <a:r>
              <a:rPr lang="en-US" sz="7200" b="1" dirty="0" smtClean="0">
                <a:solidFill>
                  <a:schemeClr val="tx1">
                    <a:lumMod val="95000"/>
                    <a:lumOff val="5000"/>
                  </a:schemeClr>
                </a:solidFill>
                <a:latin typeface="Times New Roman" panose="02020603050405020304" pitchFamily="18" charset="0"/>
                <a:cs typeface="Times New Roman" panose="02020603050405020304" pitchFamily="18" charset="0"/>
              </a:rPr>
              <a:t>Smile </a:t>
            </a:r>
            <a:r>
              <a:rPr lang="en-US" sz="7200" b="1" dirty="0" smtClean="0">
                <a:solidFill>
                  <a:schemeClr val="tx1">
                    <a:lumMod val="95000"/>
                    <a:lumOff val="5000"/>
                  </a:schemeClr>
                </a:solidFill>
                <a:latin typeface="Times New Roman" panose="02020603050405020304" pitchFamily="18" charset="0"/>
                <a:cs typeface="Times New Roman" panose="02020603050405020304" pitchFamily="18" charset="0"/>
              </a:rPr>
              <a:t>Detection</a:t>
            </a:r>
            <a:endParaRPr lang="ar-IQ" sz="7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9581" y="1577591"/>
            <a:ext cx="9476700" cy="113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581" y="2710757"/>
            <a:ext cx="9476700" cy="394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193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18079" y="412844"/>
            <a:ext cx="11287654" cy="150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pPr algn="ctr" eaLnBrk="1" hangingPunct="1"/>
            <a:r>
              <a:rPr lang="en-US" sz="6600" b="1" dirty="0" smtClean="0">
                <a:solidFill>
                  <a:schemeClr val="tx1">
                    <a:lumMod val="95000"/>
                    <a:lumOff val="5000"/>
                  </a:schemeClr>
                </a:solidFill>
                <a:latin typeface="Times New Roman" panose="02020603050405020304" pitchFamily="18" charset="0"/>
                <a:cs typeface="Times New Roman" panose="02020603050405020304" pitchFamily="18" charset="0"/>
              </a:rPr>
              <a:t>Object </a:t>
            </a:r>
            <a:r>
              <a:rPr lang="en-US" sz="6600" b="1" dirty="0" smtClean="0">
                <a:solidFill>
                  <a:schemeClr val="tx1">
                    <a:lumMod val="95000"/>
                    <a:lumOff val="5000"/>
                  </a:schemeClr>
                </a:solidFill>
                <a:latin typeface="Times New Roman" panose="02020603050405020304" pitchFamily="18" charset="0"/>
                <a:cs typeface="Times New Roman" panose="02020603050405020304" pitchFamily="18" charset="0"/>
              </a:rPr>
              <a:t>Recognitio</a:t>
            </a:r>
            <a:r>
              <a:rPr lang="en-US" sz="5400" b="1" dirty="0" smtClean="0">
                <a:solidFill>
                  <a:schemeClr val="tx1">
                    <a:lumMod val="95000"/>
                    <a:lumOff val="5000"/>
                  </a:schemeClr>
                </a:solidFill>
                <a:latin typeface="Times New Roman" panose="02020603050405020304" pitchFamily="18" charset="0"/>
                <a:cs typeface="Times New Roman" panose="02020603050405020304" pitchFamily="18" charset="0"/>
              </a:rPr>
              <a:t>n </a:t>
            </a:r>
            <a:r>
              <a:rPr lang="en-US" sz="6600" b="1" dirty="0" smtClean="0">
                <a:solidFill>
                  <a:schemeClr val="tx1">
                    <a:lumMod val="95000"/>
                    <a:lumOff val="5000"/>
                  </a:schemeClr>
                </a:solidFill>
                <a:latin typeface="Times New Roman" panose="02020603050405020304" pitchFamily="18" charset="0"/>
                <a:cs typeface="Times New Roman" panose="02020603050405020304" pitchFamily="18" charset="0"/>
              </a:rPr>
              <a:t>(in supermarkets)</a:t>
            </a:r>
          </a:p>
        </p:txBody>
      </p:sp>
      <p:pic>
        <p:nvPicPr>
          <p:cNvPr id="5" name="Picture 5" descr="Detection of Bottom of the Cart Loss in Retail Checkou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132513" y="2936875"/>
            <a:ext cx="1828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026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5370" y="1109019"/>
            <a:ext cx="10515600" cy="1325563"/>
          </a:xfrm>
        </p:spPr>
        <p:txBody>
          <a:bodyPr>
            <a:normAutofit fontScale="90000"/>
          </a:bodyPr>
          <a:lstStyle/>
          <a:p>
            <a:r>
              <a:rPr lang="en-US" dirty="0">
                <a:latin typeface="Times New Roman" panose="02020603050405020304" pitchFamily="18" charset="0"/>
                <a:cs typeface="Times New Roman" panose="02020603050405020304" pitchFamily="18" charset="0"/>
              </a:rPr>
              <a:t>Biometrics is the measurement </a:t>
            </a:r>
            <a:r>
              <a:rPr lang="en-US" dirty="0" smtClean="0">
                <a:latin typeface="Times New Roman" panose="02020603050405020304" pitchFamily="18" charset="0"/>
                <a:cs typeface="Times New Roman" panose="02020603050405020304" pitchFamily="18" charset="0"/>
              </a:rPr>
              <a:t>and statistical   </a:t>
            </a:r>
            <a:r>
              <a:rPr lang="en-US" dirty="0">
                <a:latin typeface="Times New Roman" panose="02020603050405020304" pitchFamily="18" charset="0"/>
                <a:cs typeface="Times New Roman" panose="02020603050405020304" pitchFamily="18" charset="0"/>
              </a:rPr>
              <a:t>analysis of </a:t>
            </a:r>
            <a:r>
              <a:rPr lang="en-US" dirty="0" smtClean="0">
                <a:latin typeface="Times New Roman" panose="02020603050405020304" pitchFamily="18" charset="0"/>
                <a:cs typeface="Times New Roman" panose="02020603050405020304" pitchFamily="18" charset="0"/>
              </a:rPr>
              <a:t>people's </a:t>
            </a:r>
            <a:r>
              <a:rPr lang="en-US" dirty="0">
                <a:latin typeface="Times New Roman" panose="02020603050405020304" pitchFamily="18" charset="0"/>
                <a:cs typeface="Times New Roman" panose="02020603050405020304" pitchFamily="18" charset="0"/>
              </a:rPr>
              <a:t>unique physical and behavioral characteristics</a:t>
            </a:r>
            <a:r>
              <a:rPr lang="en-US" dirty="0"/>
              <a:t>.</a:t>
            </a:r>
            <a:endParaRPr lang="ar-IQ" dirty="0"/>
          </a:p>
        </p:txBody>
      </p:sp>
      <p:pic>
        <p:nvPicPr>
          <p:cNvPr id="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141913" y="2598737"/>
            <a:ext cx="3810000" cy="284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صورة 3"/>
          <p:cNvPicPr>
            <a:picLocks noChangeAspect="1"/>
          </p:cNvPicPr>
          <p:nvPr/>
        </p:nvPicPr>
        <p:blipFill>
          <a:blip r:embed="rId4"/>
          <a:stretch>
            <a:fillRect/>
          </a:stretch>
        </p:blipFill>
        <p:spPr>
          <a:xfrm>
            <a:off x="994015" y="200025"/>
            <a:ext cx="8443692" cy="1066892"/>
          </a:xfrm>
          <a:prstGeom prst="rect">
            <a:avLst/>
          </a:prstGeom>
        </p:spPr>
      </p:pic>
    </p:spTree>
    <p:extLst>
      <p:ext uri="{BB962C8B-B14F-4D97-AF65-F5344CB8AC3E}">
        <p14:creationId xmlns:p14="http://schemas.microsoft.com/office/powerpoint/2010/main" val="144915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91067" y="253998"/>
            <a:ext cx="11311465" cy="150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pPr algn="ctr" eaLnBrk="1" hangingPunct="1"/>
            <a:r>
              <a:rPr lang="en-US" b="1" dirty="0" smtClean="0">
                <a:solidFill>
                  <a:srgbClr val="FFFF00"/>
                </a:solidFill>
                <a:latin typeface="Times New Roman" panose="02020603050405020304" pitchFamily="18" charset="0"/>
                <a:cs typeface="Times New Roman" panose="02020603050405020304" pitchFamily="18" charset="0"/>
              </a:rPr>
              <a:t>Object </a:t>
            </a:r>
            <a:r>
              <a:rPr lang="en-US" b="1" dirty="0" smtClean="0">
                <a:solidFill>
                  <a:srgbClr val="FFFF00"/>
                </a:solidFill>
                <a:latin typeface="Times New Roman" panose="02020603050405020304" pitchFamily="18" charset="0"/>
                <a:cs typeface="Times New Roman" panose="02020603050405020304" pitchFamily="18" charset="0"/>
              </a:rPr>
              <a:t>recognition (in mobile phones)</a:t>
            </a:r>
          </a:p>
        </p:txBody>
      </p:sp>
      <p:pic>
        <p:nvPicPr>
          <p:cNvPr id="5" name="Picture 5" descr="Smart Photo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65638" y="2927350"/>
            <a:ext cx="51625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691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1012" y="524933"/>
            <a:ext cx="8534400" cy="1354667"/>
          </a:xfrm>
        </p:spPr>
        <p:txBody>
          <a:bodyPr>
            <a:normAutofit/>
          </a:bodyPr>
          <a:lstStyle/>
          <a:p>
            <a:pPr algn="l"/>
            <a:r>
              <a:rPr lang="en-US" sz="7200" b="1" dirty="0" smtClean="0">
                <a:solidFill>
                  <a:srgbClr val="FFFF00"/>
                </a:solidFill>
                <a:latin typeface="Times New Roman" panose="02020603050405020304" pitchFamily="18" charset="0"/>
                <a:cs typeface="Times New Roman" panose="02020603050405020304" pitchFamily="18" charset="0"/>
              </a:rPr>
              <a:t>sports</a:t>
            </a:r>
            <a:endParaRPr lang="ar-IQ" sz="7200" b="1" dirty="0">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729413" y="3784600"/>
            <a:ext cx="635000" cy="476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46235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Medical image</a:t>
            </a:r>
            <a:endParaRPr lang="ar-IQ"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7573" y="1690688"/>
            <a:ext cx="4351338" cy="3618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082" y="1690688"/>
            <a:ext cx="4494212" cy="344087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6" name="Rectangle 6"/>
          <p:cNvSpPr>
            <a:spLocks noChangeArrowheads="1"/>
          </p:cNvSpPr>
          <p:nvPr/>
        </p:nvSpPr>
        <p:spPr bwMode="auto">
          <a:xfrm>
            <a:off x="7532450" y="5554142"/>
            <a:ext cx="2149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r" defTabSz="914400" rtl="1" eaLnBrk="1" latinLnBrk="0" hangingPunct="1">
              <a:defRPr sz="2400" kern="1200">
                <a:solidFill>
                  <a:schemeClr val="tx1"/>
                </a:solidFill>
                <a:latin typeface="Times New Roman" panose="02020603050405020304" pitchFamily="18" charset="0"/>
                <a:ea typeface="+mn-ea"/>
                <a:cs typeface="+mn-cs"/>
              </a:defRPr>
            </a:lvl6pPr>
            <a:lvl7pPr marL="2743200" algn="r" defTabSz="914400" rtl="1" eaLnBrk="1" latinLnBrk="0" hangingPunct="1">
              <a:defRPr sz="2400" kern="1200">
                <a:solidFill>
                  <a:schemeClr val="tx1"/>
                </a:solidFill>
                <a:latin typeface="Times New Roman" panose="02020603050405020304" pitchFamily="18" charset="0"/>
                <a:ea typeface="+mn-ea"/>
                <a:cs typeface="+mn-cs"/>
              </a:defRPr>
            </a:lvl7pPr>
            <a:lvl8pPr marL="3200400" algn="r" defTabSz="914400" rtl="1" eaLnBrk="1" latinLnBrk="0" hangingPunct="1">
              <a:defRPr sz="2400" kern="1200">
                <a:solidFill>
                  <a:schemeClr val="tx1"/>
                </a:solidFill>
                <a:latin typeface="Times New Roman" panose="02020603050405020304" pitchFamily="18" charset="0"/>
                <a:ea typeface="+mn-ea"/>
                <a:cs typeface="+mn-cs"/>
              </a:defRPr>
            </a:lvl8pPr>
            <a:lvl9pPr marL="3657600" algn="r" defTabSz="914400" rtl="1" eaLnBrk="1" latinLnBrk="0" hangingPunct="1">
              <a:defRPr sz="2400" kern="1200">
                <a:solidFill>
                  <a:schemeClr val="tx1"/>
                </a:solidFill>
                <a:latin typeface="Times New Roman" panose="02020603050405020304" pitchFamily="18" charset="0"/>
                <a:ea typeface="+mn-ea"/>
                <a:cs typeface="+mn-cs"/>
              </a:defRPr>
            </a:lvl9pPr>
          </a:lstStyle>
          <a:p>
            <a:pPr algn="ctr"/>
            <a:r>
              <a:rPr lang="en-US" sz="1600">
                <a:latin typeface="Arial" panose="020B0604020202020204" pitchFamily="34" charset="0"/>
              </a:rPr>
              <a:t>Image guided surgery</a:t>
            </a:r>
          </a:p>
          <a:p>
            <a:pPr algn="ctr"/>
            <a:r>
              <a:rPr lang="en-US" sz="1600">
                <a:latin typeface="Arial" panose="020B0604020202020204" pitchFamily="34" charset="0"/>
                <a:hlinkClick r:id="rId4"/>
              </a:rPr>
              <a:t>Grimson et al., MIT</a:t>
            </a:r>
            <a:endParaRPr lang="en-US" sz="1600">
              <a:latin typeface="Arial" panose="020B0604020202020204" pitchFamily="34" charset="0"/>
            </a:endParaRPr>
          </a:p>
        </p:txBody>
      </p:sp>
      <p:sp>
        <p:nvSpPr>
          <p:cNvPr id="7" name="Rectangle 7"/>
          <p:cNvSpPr>
            <a:spLocks noChangeArrowheads="1"/>
          </p:cNvSpPr>
          <p:nvPr/>
        </p:nvSpPr>
        <p:spPr bwMode="auto">
          <a:xfrm>
            <a:off x="1734986" y="5554142"/>
            <a:ext cx="10615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r" defTabSz="914400" rtl="1" eaLnBrk="1" latinLnBrk="0" hangingPunct="1">
              <a:defRPr sz="2400" kern="1200">
                <a:solidFill>
                  <a:schemeClr val="tx1"/>
                </a:solidFill>
                <a:latin typeface="Times New Roman" panose="02020603050405020304" pitchFamily="18" charset="0"/>
                <a:ea typeface="+mn-ea"/>
                <a:cs typeface="+mn-cs"/>
              </a:defRPr>
            </a:lvl6pPr>
            <a:lvl7pPr marL="2743200" algn="r" defTabSz="914400" rtl="1" eaLnBrk="1" latinLnBrk="0" hangingPunct="1">
              <a:defRPr sz="2400" kern="1200">
                <a:solidFill>
                  <a:schemeClr val="tx1"/>
                </a:solidFill>
                <a:latin typeface="Times New Roman" panose="02020603050405020304" pitchFamily="18" charset="0"/>
                <a:ea typeface="+mn-ea"/>
                <a:cs typeface="+mn-cs"/>
              </a:defRPr>
            </a:lvl7pPr>
            <a:lvl8pPr marL="3200400" algn="r" defTabSz="914400" rtl="1" eaLnBrk="1" latinLnBrk="0" hangingPunct="1">
              <a:defRPr sz="2400" kern="1200">
                <a:solidFill>
                  <a:schemeClr val="tx1"/>
                </a:solidFill>
                <a:latin typeface="Times New Roman" panose="02020603050405020304" pitchFamily="18" charset="0"/>
                <a:ea typeface="+mn-ea"/>
                <a:cs typeface="+mn-cs"/>
              </a:defRPr>
            </a:lvl8pPr>
            <a:lvl9pPr marL="3657600" algn="r" defTabSz="914400" rtl="1" eaLnBrk="1" latinLnBrk="0" hangingPunct="1">
              <a:defRPr sz="2400" kern="1200">
                <a:solidFill>
                  <a:schemeClr val="tx1"/>
                </a:solidFill>
                <a:latin typeface="Times New Roman" panose="02020603050405020304" pitchFamily="18" charset="0"/>
                <a:ea typeface="+mn-ea"/>
                <a:cs typeface="+mn-cs"/>
              </a:defRPr>
            </a:lvl9pPr>
          </a:lstStyle>
          <a:p>
            <a:pPr algn="ctr"/>
            <a:r>
              <a:rPr lang="en-US" sz="1600" dirty="0">
                <a:latin typeface="Arial" panose="020B0604020202020204" pitchFamily="34" charset="0"/>
              </a:rPr>
              <a:t>3D </a:t>
            </a:r>
            <a:r>
              <a:rPr lang="en-US" sz="1600" dirty="0" smtClean="0">
                <a:latin typeface="Arial" panose="020B0604020202020204" pitchFamily="34" charset="0"/>
              </a:rPr>
              <a:t>image</a:t>
            </a:r>
            <a:endParaRPr lang="en-US" sz="1600" dirty="0">
              <a:latin typeface="Arial" panose="020B0604020202020204" pitchFamily="34" charset="0"/>
            </a:endParaRPr>
          </a:p>
          <a:p>
            <a:pPr algn="ctr"/>
            <a:r>
              <a:rPr lang="en-US" sz="1600" dirty="0">
                <a:latin typeface="Arial" panose="020B0604020202020204" pitchFamily="34" charset="0"/>
              </a:rPr>
              <a:t>MRI, CT</a:t>
            </a:r>
          </a:p>
        </p:txBody>
      </p:sp>
    </p:spTree>
    <p:extLst>
      <p:ext uri="{BB962C8B-B14F-4D97-AF65-F5344CB8AC3E}">
        <p14:creationId xmlns:p14="http://schemas.microsoft.com/office/powerpoint/2010/main" val="666674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Smart cars</a:t>
            </a:r>
            <a:br>
              <a:rPr lang="en-US" dirty="0" smtClean="0"/>
            </a:br>
            <a:endParaRPr lang="ar-IQ" dirty="0"/>
          </a:p>
        </p:txBody>
      </p:sp>
      <p:pic>
        <p:nvPicPr>
          <p:cNvPr id="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76307" y="2133600"/>
            <a:ext cx="7341212" cy="3778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مستطيل 4"/>
          <p:cNvSpPr/>
          <p:nvPr/>
        </p:nvSpPr>
        <p:spPr>
          <a:xfrm>
            <a:off x="1560393" y="4189862"/>
            <a:ext cx="6096000" cy="2487861"/>
          </a:xfrm>
          <a:prstGeom prst="rect">
            <a:avLst/>
          </a:prstGeom>
        </p:spPr>
        <p:txBody>
          <a:bodyPr>
            <a:spAutoFit/>
          </a:bodyPr>
          <a:lstStyle/>
          <a:p>
            <a:pPr lvl="0" algn="l" defTabSz="449263" rtl="0" fontAlgn="base">
              <a:spcBef>
                <a:spcPts val="800"/>
              </a:spcBef>
              <a:spcAft>
                <a:spcPct val="0"/>
              </a:spcAft>
              <a:buClr>
                <a:srgbClr val="0000FF"/>
              </a:buClr>
              <a:buSzPct val="100000"/>
              <a:buFont typeface="Arial" panose="020B0604020202020204" pitchFamily="34" charset="0"/>
              <a:buChar char="•"/>
            </a:pPr>
            <a:r>
              <a:rPr lang="en-US" sz="3200" dirty="0" err="1">
                <a:solidFill>
                  <a:srgbClr val="0000FF"/>
                </a:solidFill>
                <a:latin typeface="Calibri" panose="020F0502020204030204" pitchFamily="34" charset="0"/>
                <a:hlinkClick r:id="rId4"/>
              </a:rPr>
              <a:t>Mobileye</a:t>
            </a:r>
            <a:endParaRPr lang="en-US" sz="3200" dirty="0">
              <a:solidFill>
                <a:srgbClr val="0000FF"/>
              </a:solidFill>
              <a:latin typeface="Calibri" panose="020F0502020204030204" pitchFamily="34" charset="0"/>
              <a:hlinkClick r:id="rId4"/>
            </a:endParaRPr>
          </a:p>
          <a:p>
            <a:pPr marL="742950" lvl="1" indent="-285750" algn="l" defTabSz="449263" rtl="0" fontAlgn="base">
              <a:spcBef>
                <a:spcPts val="700"/>
              </a:spcBef>
              <a:spcAft>
                <a:spcPct val="0"/>
              </a:spcAft>
              <a:buClr>
                <a:srgbClr val="000000"/>
              </a:buClr>
              <a:buSzPct val="100000"/>
              <a:buFont typeface="Arial" panose="020B0604020202020204" pitchFamily="34" charset="0"/>
              <a:buChar char="–"/>
            </a:pPr>
            <a:r>
              <a:rPr lang="en-US" sz="2800" dirty="0">
                <a:latin typeface="Calibri" panose="020F0502020204030204" pitchFamily="34" charset="0"/>
              </a:rPr>
              <a:t>Vision systems currently in high-end BMW, GM, Volvo models </a:t>
            </a:r>
          </a:p>
          <a:p>
            <a:pPr marL="742950" lvl="1" indent="-285750" algn="l" defTabSz="449263" rtl="0" fontAlgn="base">
              <a:spcBef>
                <a:spcPts val="700"/>
              </a:spcBef>
              <a:spcAft>
                <a:spcPct val="0"/>
              </a:spcAft>
              <a:buClr>
                <a:srgbClr val="000000"/>
              </a:buClr>
              <a:buSzPct val="100000"/>
              <a:buFont typeface="Arial" panose="020B0604020202020204" pitchFamily="34" charset="0"/>
              <a:buChar char="–"/>
            </a:pPr>
            <a:r>
              <a:rPr lang="en-US" sz="2800" dirty="0">
                <a:latin typeface="Calibri" panose="020F0502020204030204" pitchFamily="34" charset="0"/>
              </a:rPr>
              <a:t>By 2010:  70% of car manufacturers</a:t>
            </a:r>
            <a:r>
              <a:rPr lang="en-US" sz="2800" dirty="0">
                <a:solidFill>
                  <a:srgbClr val="FFFFFF"/>
                </a:solidFill>
                <a:latin typeface="Calibri" panose="020F0502020204030204" pitchFamily="34" charset="0"/>
              </a:rPr>
              <a:t>.</a:t>
            </a:r>
          </a:p>
        </p:txBody>
      </p:sp>
      <p:sp>
        <p:nvSpPr>
          <p:cNvPr id="6" name="Text Box 4"/>
          <p:cNvSpPr txBox="1">
            <a:spLocks noChangeArrowheads="1"/>
          </p:cNvSpPr>
          <p:nvPr/>
        </p:nvSpPr>
        <p:spPr bwMode="auto">
          <a:xfrm>
            <a:off x="6598359" y="480491"/>
            <a:ext cx="3990365"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n-ea"/>
                <a:cs typeface="+mn-cs"/>
              </a:defRPr>
            </a:lvl5pPr>
            <a:lvl6pPr marL="2286000" algn="r" defTabSz="914400" rtl="1" eaLnBrk="1" latinLnBrk="0" hangingPunct="1">
              <a:defRPr kern="1200">
                <a:solidFill>
                  <a:schemeClr val="bg1"/>
                </a:solidFill>
                <a:latin typeface="Calibri" panose="020F0502020204030204" pitchFamily="34" charset="0"/>
                <a:ea typeface="+mn-ea"/>
                <a:cs typeface="+mn-cs"/>
              </a:defRPr>
            </a:lvl6pPr>
            <a:lvl7pPr marL="2743200" algn="r" defTabSz="914400" rtl="1" eaLnBrk="1" latinLnBrk="0" hangingPunct="1">
              <a:defRPr kern="1200">
                <a:solidFill>
                  <a:schemeClr val="bg1"/>
                </a:solidFill>
                <a:latin typeface="Calibri" panose="020F0502020204030204" pitchFamily="34" charset="0"/>
                <a:ea typeface="+mn-ea"/>
                <a:cs typeface="+mn-cs"/>
              </a:defRPr>
            </a:lvl7pPr>
            <a:lvl8pPr marL="3200400" algn="r" defTabSz="914400" rtl="1" eaLnBrk="1" latinLnBrk="0" hangingPunct="1">
              <a:defRPr kern="1200">
                <a:solidFill>
                  <a:schemeClr val="bg1"/>
                </a:solidFill>
                <a:latin typeface="Calibri" panose="020F0502020204030204" pitchFamily="34" charset="0"/>
                <a:ea typeface="+mn-ea"/>
                <a:cs typeface="+mn-cs"/>
              </a:defRPr>
            </a:lvl8pPr>
            <a:lvl9pPr marL="3657600" algn="r" defTabSz="914400" rtl="1" eaLnBrk="1" latinLnBrk="0" hangingPunct="1">
              <a:defRPr kern="1200">
                <a:solidFill>
                  <a:schemeClr val="bg1"/>
                </a:solidFill>
                <a:latin typeface="Calibri" panose="020F0502020204030204" pitchFamily="34" charset="0"/>
                <a:ea typeface="+mn-ea"/>
                <a:cs typeface="+mn-cs"/>
              </a:defRPr>
            </a:lvl9pPr>
          </a:lstStyle>
          <a:p>
            <a:pPr algn="ctr">
              <a:buClrTx/>
              <a:buFontTx/>
              <a:buNone/>
            </a:pPr>
            <a:r>
              <a:rPr lang="en-US" sz="1600">
                <a:solidFill>
                  <a:schemeClr val="tx1"/>
                </a:solidFill>
                <a:latin typeface="Arial" panose="020B0604020202020204" pitchFamily="34" charset="0"/>
              </a:rPr>
              <a:t>Slide content courtesy of Amnon Shashua</a:t>
            </a:r>
          </a:p>
        </p:txBody>
      </p:sp>
    </p:spTree>
    <p:extLst>
      <p:ext uri="{BB962C8B-B14F-4D97-AF65-F5344CB8AC3E}">
        <p14:creationId xmlns:p14="http://schemas.microsoft.com/office/powerpoint/2010/main" val="81371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0779" y="2152982"/>
            <a:ext cx="10515600" cy="1325563"/>
          </a:xfrm>
        </p:spPr>
        <p:txBody>
          <a:bodyPr/>
          <a:lstStyle/>
          <a:p>
            <a:pPr algn="ctr"/>
            <a:r>
              <a:rPr lang="en-US" dirty="0" smtClean="0"/>
              <a:t>Thank you for attention and any equation please </a:t>
            </a:r>
            <a:endParaRPr lang="ar-IQ" dirty="0"/>
          </a:p>
        </p:txBody>
      </p:sp>
    </p:spTree>
    <p:extLst>
      <p:ext uri="{BB962C8B-B14F-4D97-AF65-F5344CB8AC3E}">
        <p14:creationId xmlns:p14="http://schemas.microsoft.com/office/powerpoint/2010/main" val="59197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sz="5400" dirty="0" smtClean="0">
                <a:latin typeface="Times New Roman" panose="02020603050405020304" pitchFamily="18" charset="0"/>
                <a:cs typeface="Times New Roman" panose="02020603050405020304" pitchFamily="18" charset="0"/>
              </a:rPr>
              <a:t>Outline</a:t>
            </a:r>
            <a:endParaRPr lang="ar-IQ" sz="5400"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algn="l" rtl="0"/>
            <a:r>
              <a:rPr lang="en-US" sz="4000" dirty="0" smtClean="0">
                <a:latin typeface="Times New Roman" panose="02020603050405020304" pitchFamily="18" charset="0"/>
                <a:cs typeface="Times New Roman" panose="02020603050405020304" pitchFamily="18" charset="0"/>
              </a:rPr>
              <a:t>Introduction</a:t>
            </a:r>
          </a:p>
          <a:p>
            <a:pPr algn="l" rtl="0"/>
            <a:r>
              <a:rPr lang="en-US" sz="4000" dirty="0" smtClean="0">
                <a:latin typeface="Times New Roman" panose="02020603050405020304" pitchFamily="18" charset="0"/>
                <a:cs typeface="Times New Roman" panose="02020603050405020304" pitchFamily="18" charset="0"/>
              </a:rPr>
              <a:t>Short story of computer vision </a:t>
            </a:r>
          </a:p>
          <a:p>
            <a:pPr algn="l" rtl="0"/>
            <a:r>
              <a:rPr lang="en-US" sz="4000" dirty="0" smtClean="0">
                <a:latin typeface="Times New Roman" panose="02020603050405020304" pitchFamily="18" charset="0"/>
                <a:cs typeface="Times New Roman" panose="02020603050405020304" pitchFamily="18" charset="0"/>
              </a:rPr>
              <a:t>Goal of computer vision</a:t>
            </a:r>
          </a:p>
          <a:p>
            <a:pPr algn="l" rtl="0"/>
            <a:r>
              <a:rPr lang="en-US" sz="4000" dirty="0" smtClean="0">
                <a:latin typeface="Times New Roman" panose="02020603050405020304" pitchFamily="18" charset="0"/>
                <a:cs typeface="Times New Roman" panose="02020603050405020304" pitchFamily="18" charset="0"/>
              </a:rPr>
              <a:t>The Tools of Computer Vision </a:t>
            </a:r>
          </a:p>
          <a:p>
            <a:pPr algn="l" rtl="0"/>
            <a:r>
              <a:rPr lang="en-US" sz="4000" dirty="0" smtClean="0">
                <a:latin typeface="Times New Roman" panose="02020603050405020304" pitchFamily="18" charset="0"/>
                <a:cs typeface="Times New Roman" panose="02020603050405020304" pitchFamily="18" charset="0"/>
              </a:rPr>
              <a:t>Application of Computer Vision</a:t>
            </a:r>
          </a:p>
          <a:p>
            <a:pPr marL="0" indent="0" algn="l" rtl="0">
              <a:buNone/>
            </a:pPr>
            <a:endParaRPr lang="ar-IQ" dirty="0"/>
          </a:p>
        </p:txBody>
      </p:sp>
    </p:spTree>
    <p:extLst>
      <p:ext uri="{BB962C8B-B14F-4D97-AF65-F5344CB8AC3E}">
        <p14:creationId xmlns:p14="http://schemas.microsoft.com/office/powerpoint/2010/main" val="1616137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t>Computer vision</a:t>
            </a:r>
            <a:endParaRPr lang="ar-IQ" dirty="0"/>
          </a:p>
        </p:txBody>
      </p:sp>
      <p:sp>
        <p:nvSpPr>
          <p:cNvPr id="3" name="عنصر نائب للمحتوى 2"/>
          <p:cNvSpPr>
            <a:spLocks noGrp="1"/>
          </p:cNvSpPr>
          <p:nvPr>
            <p:ph idx="1"/>
          </p:nvPr>
        </p:nvSpPr>
        <p:spPr/>
        <p:txBody>
          <a:bodyPr/>
          <a:lstStyle/>
          <a:p>
            <a:pPr algn="l" rtl="0"/>
            <a:r>
              <a:rPr lang="en-US" b="1" dirty="0" smtClean="0"/>
              <a:t>Computer vision</a:t>
            </a:r>
            <a:r>
              <a:rPr lang="en-US" dirty="0" smtClean="0"/>
              <a:t> is the science and technology of machines that Concerned with the theory for building artificial systems that obtain information from images.</a:t>
            </a:r>
          </a:p>
          <a:p>
            <a:pPr algn="l" rtl="0"/>
            <a:r>
              <a:rPr lang="en-US" dirty="0" smtClean="0"/>
              <a:t>The image is as set of  data can take many forms, such as a video sequence, depth images, views from multiple cameras</a:t>
            </a:r>
            <a:r>
              <a:rPr lang="en-US" dirty="0"/>
              <a:t> </a:t>
            </a:r>
            <a:r>
              <a:rPr lang="en-US" dirty="0" smtClean="0"/>
              <a:t>and also medical image</a:t>
            </a:r>
          </a:p>
          <a:p>
            <a:pPr algn="l" rtl="0"/>
            <a:endParaRPr lang="ar-IQ"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110" y="4922838"/>
            <a:ext cx="1676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7438" y="4922838"/>
            <a:ext cx="17526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4966" y="4865688"/>
            <a:ext cx="12906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029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dirty="0" smtClean="0"/>
              <a:t>Computer vision</a:t>
            </a:r>
            <a:endParaRPr lang="ar-IQ" dirty="0"/>
          </a:p>
        </p:txBody>
      </p:sp>
      <p:sp>
        <p:nvSpPr>
          <p:cNvPr id="3" name="عنصر نائب للمحتوى 2"/>
          <p:cNvSpPr>
            <a:spLocks noGrp="1"/>
          </p:cNvSpPr>
          <p:nvPr>
            <p:ph idx="1"/>
          </p:nvPr>
        </p:nvSpPr>
        <p:spPr/>
        <p:txBody>
          <a:bodyPr/>
          <a:lstStyle/>
          <a:p>
            <a:pPr algn="l" rtl="0"/>
            <a:r>
              <a:rPr lang="en-US" dirty="0"/>
              <a:t>Humans use their eyes and </a:t>
            </a:r>
            <a:r>
              <a:rPr lang="en-US" dirty="0" smtClean="0"/>
              <a:t>brains </a:t>
            </a:r>
            <a:r>
              <a:rPr lang="en-US" dirty="0"/>
              <a:t>to see and visually sense the world around </a:t>
            </a:r>
            <a:r>
              <a:rPr lang="en-US" dirty="0" smtClean="0"/>
              <a:t>them. while </a:t>
            </a:r>
            <a:r>
              <a:rPr lang="en-US" dirty="0"/>
              <a:t>Computer vision is the science that aims to give a similar, if not better, capability to a machine or computer.</a:t>
            </a:r>
          </a:p>
          <a:p>
            <a:pPr algn="l" rtl="0"/>
            <a:r>
              <a:rPr lang="en-US" dirty="0"/>
              <a:t>Computer vision is concerned with the automatic extraction, analysis and understanding of useful information from a single image or a sequence of images. It involves the development of a theoretical and algorithmic basis to achieve automatic visual understanding</a:t>
            </a:r>
          </a:p>
          <a:p>
            <a:pPr algn="l" rtl="0"/>
            <a:endParaRPr lang="en-US" dirty="0" smtClean="0"/>
          </a:p>
        </p:txBody>
      </p:sp>
    </p:spTree>
    <p:extLst>
      <p:ext uri="{BB962C8B-B14F-4D97-AF65-F5344CB8AC3E}">
        <p14:creationId xmlns:p14="http://schemas.microsoft.com/office/powerpoint/2010/main" val="3973260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50125"/>
            <a:ext cx="10515600" cy="1540563"/>
          </a:xfrm>
        </p:spPr>
        <p:txBody>
          <a:bodyPr>
            <a:normAutofit fontScale="90000"/>
          </a:bodyPr>
          <a:lstStyle/>
          <a:p>
            <a:pPr algn="ctr"/>
            <a:r>
              <a:rPr lang="en-US" dirty="0" smtClean="0"/>
              <a:t>Computer vision </a:t>
            </a:r>
            <a:br>
              <a:rPr lang="en-US" dirty="0" smtClean="0"/>
            </a:br>
            <a:r>
              <a:rPr lang="en-US" dirty="0" smtClean="0"/>
              <a:t>what the difference between human vision and computer vision</a:t>
            </a:r>
            <a:endParaRPr lang="ar-IQ" dirty="0"/>
          </a:p>
        </p:txBody>
      </p:sp>
      <p:pic>
        <p:nvPicPr>
          <p:cNvPr id="5" name="Picture 7" descr="U12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345656" y="2146300"/>
            <a:ext cx="28003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محتوى 3"/>
          <p:cNvSpPr>
            <a:spLocks noGrp="1"/>
          </p:cNvSpPr>
          <p:nvPr>
            <p:ph sz="half" idx="2"/>
          </p:nvPr>
        </p:nvSpPr>
        <p:spPr>
          <a:xfrm>
            <a:off x="6172200" y="1825625"/>
            <a:ext cx="4623179" cy="3892787"/>
          </a:xfrm>
        </p:spPr>
        <p:txBody>
          <a:bodyPr/>
          <a:lstStyle/>
          <a:p>
            <a:pPr marL="0" indent="0">
              <a:buNone/>
            </a:pPr>
            <a:endParaRPr lang="ar-IQ"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907" y="1833563"/>
            <a:ext cx="4592472" cy="388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p:nvPr/>
        </p:nvSpPr>
        <p:spPr>
          <a:xfrm>
            <a:off x="1830244" y="5876947"/>
            <a:ext cx="1454885" cy="369332"/>
          </a:xfrm>
          <a:prstGeom prst="rect">
            <a:avLst/>
          </a:prstGeom>
        </p:spPr>
        <p:txBody>
          <a:bodyPr wrap="none">
            <a:spAutoFit/>
          </a:bodyPr>
          <a:lstStyle/>
          <a:p>
            <a:r>
              <a:rPr lang="en-US" dirty="0" smtClean="0"/>
              <a:t>What we see </a:t>
            </a:r>
            <a:endParaRPr lang="ar-IQ" dirty="0"/>
          </a:p>
        </p:txBody>
      </p:sp>
      <p:sp>
        <p:nvSpPr>
          <p:cNvPr id="8" name="مستطيل 7"/>
          <p:cNvSpPr/>
          <p:nvPr/>
        </p:nvSpPr>
        <p:spPr>
          <a:xfrm>
            <a:off x="7025278" y="6021365"/>
            <a:ext cx="1473865" cy="369332"/>
          </a:xfrm>
          <a:prstGeom prst="rect">
            <a:avLst/>
          </a:prstGeom>
        </p:spPr>
        <p:txBody>
          <a:bodyPr wrap="none">
            <a:spAutoFit/>
          </a:bodyPr>
          <a:lstStyle/>
          <a:p>
            <a:r>
              <a:rPr lang="en-US" dirty="0" smtClean="0"/>
              <a:t>computer see</a:t>
            </a:r>
            <a:endParaRPr lang="ar-IQ" dirty="0"/>
          </a:p>
        </p:txBody>
      </p:sp>
    </p:spTree>
    <p:extLst>
      <p:ext uri="{BB962C8B-B14F-4D97-AF65-F5344CB8AC3E}">
        <p14:creationId xmlns:p14="http://schemas.microsoft.com/office/powerpoint/2010/main" val="1953044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Short story of computer vision</a:t>
            </a:r>
            <a:endParaRPr lang="ar-IQ" dirty="0"/>
          </a:p>
        </p:txBody>
      </p:sp>
      <p:sp>
        <p:nvSpPr>
          <p:cNvPr id="3" name="عنصر نائب للمحتوى 2"/>
          <p:cNvSpPr>
            <a:spLocks noGrp="1"/>
          </p:cNvSpPr>
          <p:nvPr>
            <p:ph idx="1"/>
          </p:nvPr>
        </p:nvSpPr>
        <p:spPr/>
        <p:txBody>
          <a:bodyPr/>
          <a:lstStyle/>
          <a:p>
            <a:pPr marL="0" indent="0" algn="l" rtl="0">
              <a:buNone/>
            </a:pPr>
            <a:r>
              <a:rPr lang="en-US" dirty="0" smtClean="0">
                <a:latin typeface="Times New Roman" panose="02020603050405020304" pitchFamily="18" charset="0"/>
              </a:rPr>
              <a:t>In 1966, Marvin </a:t>
            </a:r>
            <a:r>
              <a:rPr lang="en-US" dirty="0" err="1" smtClean="0">
                <a:latin typeface="Times New Roman" panose="02020603050405020304" pitchFamily="18" charset="0"/>
              </a:rPr>
              <a:t>Minsky</a:t>
            </a:r>
            <a:r>
              <a:rPr lang="en-US" dirty="0" smtClean="0">
                <a:latin typeface="Times New Roman" panose="02020603050405020304" pitchFamily="18" charset="0"/>
              </a:rPr>
              <a:t> at MIT asked his undergraduate student Gerald Jay </a:t>
            </a:r>
            <a:r>
              <a:rPr lang="en-US" dirty="0" err="1" smtClean="0">
                <a:latin typeface="Times New Roman" panose="02020603050405020304" pitchFamily="18" charset="0"/>
              </a:rPr>
              <a:t>Sussman</a:t>
            </a:r>
            <a:r>
              <a:rPr lang="en-US" dirty="0" smtClean="0">
                <a:latin typeface="Times New Roman" panose="02020603050405020304" pitchFamily="18" charset="0"/>
              </a:rPr>
              <a:t> to “spend the summer linking a camera to a computer and getting the computer to describe what it saw”. We now know that the problem is  more difficult than that. </a:t>
            </a:r>
          </a:p>
          <a:p>
            <a:pPr algn="l" rtl="0"/>
            <a:endParaRPr lang="ar-IQ" dirty="0"/>
          </a:p>
        </p:txBody>
      </p:sp>
    </p:spTree>
    <p:extLst>
      <p:ext uri="{BB962C8B-B14F-4D97-AF65-F5344CB8AC3E}">
        <p14:creationId xmlns:p14="http://schemas.microsoft.com/office/powerpoint/2010/main" val="3854871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7731" y="-112713"/>
            <a:ext cx="10515600" cy="1325563"/>
          </a:xfrm>
        </p:spPr>
        <p:txBody>
          <a:bodyPr/>
          <a:lstStyle/>
          <a:p>
            <a:pPr algn="l"/>
            <a:r>
              <a:rPr lang="en-US" dirty="0" smtClean="0"/>
              <a:t>Components of a computer vision system</a:t>
            </a:r>
            <a:endParaRPr lang="ar-IQ" dirty="0"/>
          </a:p>
        </p:txBody>
      </p:sp>
      <p:sp>
        <p:nvSpPr>
          <p:cNvPr id="3" name="عنصر نائب للمحتوى 2"/>
          <p:cNvSpPr>
            <a:spLocks noGrp="1"/>
          </p:cNvSpPr>
          <p:nvPr>
            <p:ph idx="1"/>
          </p:nvPr>
        </p:nvSpPr>
        <p:spPr>
          <a:xfrm>
            <a:off x="803464" y="937418"/>
            <a:ext cx="10515600" cy="5011738"/>
          </a:xfrm>
        </p:spPr>
        <p:txBody>
          <a:bodyPr/>
          <a:lstStyle/>
          <a:p>
            <a:pPr marL="0" indent="0">
              <a:buNone/>
            </a:pPr>
            <a:endParaRPr lang="ar-IQ" dirty="0"/>
          </a:p>
        </p:txBody>
      </p:sp>
      <p:sp>
        <p:nvSpPr>
          <p:cNvPr id="4" name="Freeform 4"/>
          <p:cNvSpPr>
            <a:spLocks/>
          </p:cNvSpPr>
          <p:nvPr/>
        </p:nvSpPr>
        <p:spPr bwMode="auto">
          <a:xfrm>
            <a:off x="7958931" y="3563144"/>
            <a:ext cx="300037" cy="620712"/>
          </a:xfrm>
          <a:custGeom>
            <a:avLst/>
            <a:gdLst>
              <a:gd name="T0" fmla="*/ 2147483647 w 400"/>
              <a:gd name="T1" fmla="*/ 2147483647 h 872"/>
              <a:gd name="T2" fmla="*/ 2147483647 w 400"/>
              <a:gd name="T3" fmla="*/ 2147483647 h 872"/>
              <a:gd name="T4" fmla="*/ 2147483647 w 400"/>
              <a:gd name="T5" fmla="*/ 2147483647 h 872"/>
              <a:gd name="T6" fmla="*/ 2147483647 w 400"/>
              <a:gd name="T7" fmla="*/ 2147483647 h 872"/>
              <a:gd name="T8" fmla="*/ 2147483647 w 400"/>
              <a:gd name="T9" fmla="*/ 2147483647 h 872"/>
              <a:gd name="T10" fmla="*/ 2147483647 w 400"/>
              <a:gd name="T11" fmla="*/ 2147483647 h 872"/>
              <a:gd name="T12" fmla="*/ 2147483647 w 400"/>
              <a:gd name="T13" fmla="*/ 0 h 872"/>
              <a:gd name="T14" fmla="*/ 0 60000 65536"/>
              <a:gd name="T15" fmla="*/ 0 60000 65536"/>
              <a:gd name="T16" fmla="*/ 0 60000 65536"/>
              <a:gd name="T17" fmla="*/ 0 60000 65536"/>
              <a:gd name="T18" fmla="*/ 0 60000 65536"/>
              <a:gd name="T19" fmla="*/ 0 60000 65536"/>
              <a:gd name="T20" fmla="*/ 0 60000 65536"/>
              <a:gd name="T21" fmla="*/ 0 w 400"/>
              <a:gd name="T22" fmla="*/ 0 h 872"/>
              <a:gd name="T23" fmla="*/ 400 w 400"/>
              <a:gd name="T24" fmla="*/ 872 h 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872">
                <a:moveTo>
                  <a:pt x="400" y="872"/>
                </a:moveTo>
                <a:cubicBezTo>
                  <a:pt x="396" y="854"/>
                  <a:pt x="393" y="836"/>
                  <a:pt x="376" y="816"/>
                </a:cubicBezTo>
                <a:cubicBezTo>
                  <a:pt x="359" y="796"/>
                  <a:pt x="341" y="783"/>
                  <a:pt x="296" y="752"/>
                </a:cubicBezTo>
                <a:cubicBezTo>
                  <a:pt x="251" y="721"/>
                  <a:pt x="152" y="693"/>
                  <a:pt x="104" y="632"/>
                </a:cubicBezTo>
                <a:cubicBezTo>
                  <a:pt x="56" y="571"/>
                  <a:pt x="16" y="471"/>
                  <a:pt x="8" y="384"/>
                </a:cubicBezTo>
                <a:cubicBezTo>
                  <a:pt x="0" y="297"/>
                  <a:pt x="36" y="176"/>
                  <a:pt x="56" y="112"/>
                </a:cubicBezTo>
                <a:cubicBezTo>
                  <a:pt x="76" y="48"/>
                  <a:pt x="102" y="24"/>
                  <a:pt x="128" y="0"/>
                </a:cubicBezTo>
              </a:path>
            </a:pathLst>
          </a:custGeom>
          <a:solidFill>
            <a:schemeClr val="bg1"/>
          </a:solidFill>
          <a:ln>
            <a:noFill/>
          </a:ln>
          <a:extLst>
            <a:ext uri="{91240B29-F687-4F45-9708-019B960494DF}">
              <a14:hiddenLine xmlns:a14="http://schemas.microsoft.com/office/drawing/2010/main" w="76200">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5" name="Freeform 5"/>
          <p:cNvSpPr>
            <a:spLocks/>
          </p:cNvSpPr>
          <p:nvPr/>
        </p:nvSpPr>
        <p:spPr bwMode="auto">
          <a:xfrm>
            <a:off x="8049418" y="2766219"/>
            <a:ext cx="1260475" cy="1924050"/>
          </a:xfrm>
          <a:custGeom>
            <a:avLst/>
            <a:gdLst>
              <a:gd name="T0" fmla="*/ 0 w 1680"/>
              <a:gd name="T1" fmla="*/ 2147483647 h 2704"/>
              <a:gd name="T2" fmla="*/ 2147483647 w 1680"/>
              <a:gd name="T3" fmla="*/ 2147483647 h 2704"/>
              <a:gd name="T4" fmla="*/ 2147483647 w 1680"/>
              <a:gd name="T5" fmla="*/ 2147483647 h 2704"/>
              <a:gd name="T6" fmla="*/ 2147483647 w 1680"/>
              <a:gd name="T7" fmla="*/ 2147483647 h 2704"/>
              <a:gd name="T8" fmla="*/ 2147483647 w 1680"/>
              <a:gd name="T9" fmla="*/ 2147483647 h 2704"/>
              <a:gd name="T10" fmla="*/ 2147483647 w 1680"/>
              <a:gd name="T11" fmla="*/ 2147483647 h 2704"/>
              <a:gd name="T12" fmla="*/ 2147483647 w 1680"/>
              <a:gd name="T13" fmla="*/ 2147483647 h 2704"/>
              <a:gd name="T14" fmla="*/ 2147483647 w 1680"/>
              <a:gd name="T15" fmla="*/ 2147483647 h 2704"/>
              <a:gd name="T16" fmla="*/ 2147483647 w 1680"/>
              <a:gd name="T17" fmla="*/ 2147483647 h 2704"/>
              <a:gd name="T18" fmla="*/ 2147483647 w 1680"/>
              <a:gd name="T19" fmla="*/ 2147483647 h 2704"/>
              <a:gd name="T20" fmla="*/ 2147483647 w 1680"/>
              <a:gd name="T21" fmla="*/ 0 h 2704"/>
              <a:gd name="T22" fmla="*/ 2147483647 w 1680"/>
              <a:gd name="T23" fmla="*/ 2147483647 h 2704"/>
              <a:gd name="T24" fmla="*/ 2147483647 w 1680"/>
              <a:gd name="T25" fmla="*/ 2147483647 h 2704"/>
              <a:gd name="T26" fmla="*/ 2147483647 w 1680"/>
              <a:gd name="T27" fmla="*/ 2147483647 h 2704"/>
              <a:gd name="T28" fmla="*/ 2147483647 w 1680"/>
              <a:gd name="T29" fmla="*/ 2147483647 h 2704"/>
              <a:gd name="T30" fmla="*/ 2147483647 w 1680"/>
              <a:gd name="T31" fmla="*/ 2147483647 h 2704"/>
              <a:gd name="T32" fmla="*/ 2147483647 w 1680"/>
              <a:gd name="T33" fmla="*/ 2147483647 h 2704"/>
              <a:gd name="T34" fmla="*/ 2147483647 w 1680"/>
              <a:gd name="T35" fmla="*/ 2147483647 h 2704"/>
              <a:gd name="T36" fmla="*/ 2147483647 w 1680"/>
              <a:gd name="T37" fmla="*/ 2147483647 h 2704"/>
              <a:gd name="T38" fmla="*/ 2147483647 w 1680"/>
              <a:gd name="T39" fmla="*/ 2147483647 h 2704"/>
              <a:gd name="T40" fmla="*/ 2147483647 w 1680"/>
              <a:gd name="T41" fmla="*/ 2147483647 h 2704"/>
              <a:gd name="T42" fmla="*/ 2147483647 w 1680"/>
              <a:gd name="T43" fmla="*/ 2147483647 h 2704"/>
              <a:gd name="T44" fmla="*/ 2147483647 w 1680"/>
              <a:gd name="T45" fmla="*/ 2147483647 h 2704"/>
              <a:gd name="T46" fmla="*/ 2147483647 w 1680"/>
              <a:gd name="T47" fmla="*/ 2147483647 h 2704"/>
              <a:gd name="T48" fmla="*/ 2147483647 w 1680"/>
              <a:gd name="T49" fmla="*/ 2147483647 h 2704"/>
              <a:gd name="T50" fmla="*/ 2147483647 w 1680"/>
              <a:gd name="T51" fmla="*/ 2147483647 h 2704"/>
              <a:gd name="T52" fmla="*/ 2147483647 w 1680"/>
              <a:gd name="T53" fmla="*/ 2147483647 h 2704"/>
              <a:gd name="T54" fmla="*/ 2147483647 w 1680"/>
              <a:gd name="T55" fmla="*/ 2147483647 h 2704"/>
              <a:gd name="T56" fmla="*/ 2147483647 w 1680"/>
              <a:gd name="T57" fmla="*/ 2147483647 h 27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80"/>
              <a:gd name="T88" fmla="*/ 0 h 2704"/>
              <a:gd name="T89" fmla="*/ 1680 w 1680"/>
              <a:gd name="T90" fmla="*/ 2704 h 27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80" h="2704">
                <a:moveTo>
                  <a:pt x="0" y="1128"/>
                </a:moveTo>
                <a:lnTo>
                  <a:pt x="280" y="1096"/>
                </a:lnTo>
                <a:lnTo>
                  <a:pt x="456" y="1096"/>
                </a:lnTo>
                <a:lnTo>
                  <a:pt x="512" y="936"/>
                </a:lnTo>
                <a:lnTo>
                  <a:pt x="576" y="840"/>
                </a:lnTo>
                <a:lnTo>
                  <a:pt x="656" y="784"/>
                </a:lnTo>
                <a:lnTo>
                  <a:pt x="688" y="632"/>
                </a:lnTo>
                <a:lnTo>
                  <a:pt x="688" y="440"/>
                </a:lnTo>
                <a:lnTo>
                  <a:pt x="688" y="96"/>
                </a:lnTo>
                <a:lnTo>
                  <a:pt x="720" y="16"/>
                </a:lnTo>
                <a:lnTo>
                  <a:pt x="944" y="0"/>
                </a:lnTo>
                <a:lnTo>
                  <a:pt x="992" y="48"/>
                </a:lnTo>
                <a:lnTo>
                  <a:pt x="992" y="616"/>
                </a:lnTo>
                <a:lnTo>
                  <a:pt x="1016" y="752"/>
                </a:lnTo>
                <a:lnTo>
                  <a:pt x="1112" y="880"/>
                </a:lnTo>
                <a:lnTo>
                  <a:pt x="1192" y="1016"/>
                </a:lnTo>
                <a:lnTo>
                  <a:pt x="1224" y="1136"/>
                </a:lnTo>
                <a:lnTo>
                  <a:pt x="1216" y="2072"/>
                </a:lnTo>
                <a:lnTo>
                  <a:pt x="1272" y="2040"/>
                </a:lnTo>
                <a:lnTo>
                  <a:pt x="1328" y="2040"/>
                </a:lnTo>
                <a:lnTo>
                  <a:pt x="1376" y="2064"/>
                </a:lnTo>
                <a:lnTo>
                  <a:pt x="1392" y="2200"/>
                </a:lnTo>
                <a:lnTo>
                  <a:pt x="1392" y="2440"/>
                </a:lnTo>
                <a:lnTo>
                  <a:pt x="1416" y="2568"/>
                </a:lnTo>
                <a:lnTo>
                  <a:pt x="1472" y="2704"/>
                </a:lnTo>
                <a:lnTo>
                  <a:pt x="1496" y="2568"/>
                </a:lnTo>
                <a:lnTo>
                  <a:pt x="1560" y="2504"/>
                </a:lnTo>
                <a:lnTo>
                  <a:pt x="1640" y="2504"/>
                </a:lnTo>
                <a:lnTo>
                  <a:pt x="1680" y="2568"/>
                </a:lnTo>
              </a:path>
            </a:pathLst>
          </a:custGeom>
          <a:solidFill>
            <a:schemeClr val="bg1"/>
          </a:solidFill>
          <a:ln>
            <a:noFill/>
          </a:ln>
          <a:extLst>
            <a:ext uri="{91240B29-F687-4F45-9708-019B960494DF}">
              <a14:hiddenLine xmlns:a14="http://schemas.microsoft.com/office/drawing/2010/main" w="76200">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pic>
        <p:nvPicPr>
          <p:cNvPr id="6" name="Picture 6" descr="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243" y="2604294"/>
            <a:ext cx="2125663"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7"/>
          <p:cNvSpPr>
            <a:spLocks/>
          </p:cNvSpPr>
          <p:nvPr/>
        </p:nvSpPr>
        <p:spPr bwMode="auto">
          <a:xfrm>
            <a:off x="7177881" y="4144169"/>
            <a:ext cx="1104900" cy="455612"/>
          </a:xfrm>
          <a:custGeom>
            <a:avLst/>
            <a:gdLst>
              <a:gd name="T0" fmla="*/ 0 w 1472"/>
              <a:gd name="T1" fmla="*/ 2147483647 h 640"/>
              <a:gd name="T2" fmla="*/ 2147483647 w 1472"/>
              <a:gd name="T3" fmla="*/ 2147483647 h 640"/>
              <a:gd name="T4" fmla="*/ 2147483647 w 1472"/>
              <a:gd name="T5" fmla="*/ 2147483647 h 640"/>
              <a:gd name="T6" fmla="*/ 2147483647 w 1472"/>
              <a:gd name="T7" fmla="*/ 2147483647 h 640"/>
              <a:gd name="T8" fmla="*/ 2147483647 w 1472"/>
              <a:gd name="T9" fmla="*/ 2147483647 h 640"/>
              <a:gd name="T10" fmla="*/ 2147483647 w 1472"/>
              <a:gd name="T11" fmla="*/ 0 h 640"/>
              <a:gd name="T12" fmla="*/ 2147483647 w 1472"/>
              <a:gd name="T13" fmla="*/ 2147483647 h 640"/>
              <a:gd name="T14" fmla="*/ 2147483647 w 1472"/>
              <a:gd name="T15" fmla="*/ 2147483647 h 640"/>
              <a:gd name="T16" fmla="*/ 2147483647 w 1472"/>
              <a:gd name="T17" fmla="*/ 2147483647 h 640"/>
              <a:gd name="T18" fmla="*/ 2147483647 w 1472"/>
              <a:gd name="T19" fmla="*/ 2147483647 h 640"/>
              <a:gd name="T20" fmla="*/ 2147483647 w 1472"/>
              <a:gd name="T21" fmla="*/ 2147483647 h 6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72"/>
              <a:gd name="T34" fmla="*/ 0 h 640"/>
              <a:gd name="T35" fmla="*/ 1472 w 1472"/>
              <a:gd name="T36" fmla="*/ 640 h 6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72" h="640">
                <a:moveTo>
                  <a:pt x="0" y="56"/>
                </a:moveTo>
                <a:lnTo>
                  <a:pt x="176" y="376"/>
                </a:lnTo>
                <a:lnTo>
                  <a:pt x="760" y="384"/>
                </a:lnTo>
                <a:lnTo>
                  <a:pt x="744" y="208"/>
                </a:lnTo>
                <a:lnTo>
                  <a:pt x="768" y="144"/>
                </a:lnTo>
                <a:lnTo>
                  <a:pt x="976" y="0"/>
                </a:lnTo>
                <a:lnTo>
                  <a:pt x="1336" y="56"/>
                </a:lnTo>
                <a:lnTo>
                  <a:pt x="1368" y="152"/>
                </a:lnTo>
                <a:lnTo>
                  <a:pt x="1408" y="640"/>
                </a:lnTo>
                <a:lnTo>
                  <a:pt x="1472" y="632"/>
                </a:lnTo>
                <a:lnTo>
                  <a:pt x="1432" y="56"/>
                </a:lnTo>
              </a:path>
            </a:pathLst>
          </a:custGeom>
          <a:solidFill>
            <a:schemeClr val="bg1"/>
          </a:solidFill>
          <a:ln>
            <a:noFill/>
          </a:ln>
          <a:extLst>
            <a:ext uri="{91240B29-F687-4F45-9708-019B960494DF}">
              <a14:hiddenLine xmlns:a14="http://schemas.microsoft.com/office/drawing/2010/main" w="76200">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8" name="Rectangle 8"/>
          <p:cNvSpPr>
            <a:spLocks noChangeArrowheads="1"/>
          </p:cNvSpPr>
          <p:nvPr/>
        </p:nvSpPr>
        <p:spPr bwMode="auto">
          <a:xfrm>
            <a:off x="7106443" y="2607469"/>
            <a:ext cx="865188" cy="151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9" name="Rectangle 9"/>
          <p:cNvSpPr>
            <a:spLocks noChangeArrowheads="1"/>
          </p:cNvSpPr>
          <p:nvPr/>
        </p:nvSpPr>
        <p:spPr bwMode="auto">
          <a:xfrm>
            <a:off x="7919243" y="2564606"/>
            <a:ext cx="630238" cy="76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10" name="Rectangle 10"/>
          <p:cNvSpPr>
            <a:spLocks noChangeArrowheads="1"/>
          </p:cNvSpPr>
          <p:nvPr/>
        </p:nvSpPr>
        <p:spPr bwMode="auto">
          <a:xfrm>
            <a:off x="8805068" y="2539206"/>
            <a:ext cx="541338" cy="733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11" name="Rectangle 11"/>
          <p:cNvSpPr>
            <a:spLocks noChangeArrowheads="1"/>
          </p:cNvSpPr>
          <p:nvPr/>
        </p:nvSpPr>
        <p:spPr bwMode="auto">
          <a:xfrm>
            <a:off x="7298531" y="3972719"/>
            <a:ext cx="444500" cy="43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12" name="Rectangle 12"/>
          <p:cNvSpPr>
            <a:spLocks noChangeArrowheads="1"/>
          </p:cNvSpPr>
          <p:nvPr/>
        </p:nvSpPr>
        <p:spPr bwMode="auto">
          <a:xfrm>
            <a:off x="8517731" y="2550319"/>
            <a:ext cx="323850" cy="233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13" name="Rectangle 13"/>
          <p:cNvSpPr>
            <a:spLocks noChangeArrowheads="1"/>
          </p:cNvSpPr>
          <p:nvPr/>
        </p:nvSpPr>
        <p:spPr bwMode="auto">
          <a:xfrm rot="19873099">
            <a:off x="7209631" y="4082256"/>
            <a:ext cx="134937" cy="26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14" name="Rectangle 14"/>
          <p:cNvSpPr>
            <a:spLocks noChangeArrowheads="1"/>
          </p:cNvSpPr>
          <p:nvPr/>
        </p:nvSpPr>
        <p:spPr bwMode="auto">
          <a:xfrm>
            <a:off x="7123906" y="4121944"/>
            <a:ext cx="450850" cy="1052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15" name="Rectangle 15"/>
          <p:cNvSpPr>
            <a:spLocks noChangeArrowheads="1"/>
          </p:cNvSpPr>
          <p:nvPr/>
        </p:nvSpPr>
        <p:spPr bwMode="auto">
          <a:xfrm>
            <a:off x="8962231" y="3215481"/>
            <a:ext cx="414337" cy="1001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16" name="Rectangle 16"/>
          <p:cNvSpPr>
            <a:spLocks noChangeArrowheads="1"/>
          </p:cNvSpPr>
          <p:nvPr/>
        </p:nvSpPr>
        <p:spPr bwMode="auto">
          <a:xfrm>
            <a:off x="9105106" y="3983831"/>
            <a:ext cx="234950"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17" name="Rectangle 17"/>
          <p:cNvSpPr>
            <a:spLocks noChangeArrowheads="1"/>
          </p:cNvSpPr>
          <p:nvPr/>
        </p:nvSpPr>
        <p:spPr bwMode="auto">
          <a:xfrm>
            <a:off x="9074943" y="4133056"/>
            <a:ext cx="120650" cy="112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18" name="Rectangle 18"/>
          <p:cNvSpPr>
            <a:spLocks noChangeArrowheads="1"/>
          </p:cNvSpPr>
          <p:nvPr/>
        </p:nvSpPr>
        <p:spPr bwMode="auto">
          <a:xfrm>
            <a:off x="9093993" y="4456906"/>
            <a:ext cx="95250" cy="153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19" name="Rectangle 19"/>
          <p:cNvSpPr>
            <a:spLocks noChangeArrowheads="1"/>
          </p:cNvSpPr>
          <p:nvPr/>
        </p:nvSpPr>
        <p:spPr bwMode="auto">
          <a:xfrm>
            <a:off x="7922418" y="3244056"/>
            <a:ext cx="474663" cy="296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20" name="Rectangle 20"/>
          <p:cNvSpPr>
            <a:spLocks noChangeArrowheads="1"/>
          </p:cNvSpPr>
          <p:nvPr/>
        </p:nvSpPr>
        <p:spPr bwMode="auto">
          <a:xfrm rot="2175154">
            <a:off x="8349456" y="3250406"/>
            <a:ext cx="1254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21" name="Rectangle 21"/>
          <p:cNvSpPr>
            <a:spLocks noChangeArrowheads="1"/>
          </p:cNvSpPr>
          <p:nvPr/>
        </p:nvSpPr>
        <p:spPr bwMode="auto">
          <a:xfrm rot="19716823">
            <a:off x="8878093" y="3232944"/>
            <a:ext cx="125413"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22" name="Rectangle 22"/>
          <p:cNvSpPr>
            <a:spLocks noChangeArrowheads="1"/>
          </p:cNvSpPr>
          <p:nvPr/>
        </p:nvSpPr>
        <p:spPr bwMode="auto">
          <a:xfrm rot="19752951">
            <a:off x="7658893" y="4064794"/>
            <a:ext cx="287338" cy="125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23" name="Rectangle 23"/>
          <p:cNvSpPr>
            <a:spLocks noChangeArrowheads="1"/>
          </p:cNvSpPr>
          <p:nvPr/>
        </p:nvSpPr>
        <p:spPr bwMode="auto">
          <a:xfrm rot="1462136">
            <a:off x="7911306" y="3488531"/>
            <a:ext cx="119062" cy="188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24" name="Rectangle 24"/>
          <p:cNvSpPr>
            <a:spLocks noChangeArrowheads="1"/>
          </p:cNvSpPr>
          <p:nvPr/>
        </p:nvSpPr>
        <p:spPr bwMode="auto">
          <a:xfrm>
            <a:off x="7989093" y="3404394"/>
            <a:ext cx="192088"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25" name="Freeform 25"/>
          <p:cNvSpPr>
            <a:spLocks/>
          </p:cNvSpPr>
          <p:nvPr/>
        </p:nvSpPr>
        <p:spPr bwMode="auto">
          <a:xfrm>
            <a:off x="7928768" y="3836194"/>
            <a:ext cx="347663" cy="746125"/>
          </a:xfrm>
          <a:custGeom>
            <a:avLst/>
            <a:gdLst>
              <a:gd name="T0" fmla="*/ 0 w 464"/>
              <a:gd name="T1" fmla="*/ 2147483647 h 1048"/>
              <a:gd name="T2" fmla="*/ 2147483647 w 464"/>
              <a:gd name="T3" fmla="*/ 2147483647 h 1048"/>
              <a:gd name="T4" fmla="*/ 2147483647 w 464"/>
              <a:gd name="T5" fmla="*/ 2147483647 h 1048"/>
              <a:gd name="T6" fmla="*/ 2147483647 w 464"/>
              <a:gd name="T7" fmla="*/ 2147483647 h 1048"/>
              <a:gd name="T8" fmla="*/ 2147483647 w 464"/>
              <a:gd name="T9" fmla="*/ 2147483647 h 1048"/>
              <a:gd name="T10" fmla="*/ 2147483647 w 464"/>
              <a:gd name="T11" fmla="*/ 2147483647 h 1048"/>
              <a:gd name="T12" fmla="*/ 2147483647 w 464"/>
              <a:gd name="T13" fmla="*/ 2147483647 h 1048"/>
              <a:gd name="T14" fmla="*/ 2147483647 w 464"/>
              <a:gd name="T15" fmla="*/ 0 h 1048"/>
              <a:gd name="T16" fmla="*/ 0 w 464"/>
              <a:gd name="T17" fmla="*/ 2147483647 h 10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4"/>
              <a:gd name="T28" fmla="*/ 0 h 1048"/>
              <a:gd name="T29" fmla="*/ 464 w 464"/>
              <a:gd name="T30" fmla="*/ 1048 h 10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4" h="1048">
                <a:moveTo>
                  <a:pt x="0" y="416"/>
                </a:moveTo>
                <a:lnTo>
                  <a:pt x="360" y="480"/>
                </a:lnTo>
                <a:lnTo>
                  <a:pt x="416" y="1048"/>
                </a:lnTo>
                <a:lnTo>
                  <a:pt x="464" y="1032"/>
                </a:lnTo>
                <a:lnTo>
                  <a:pt x="416" y="432"/>
                </a:lnTo>
                <a:lnTo>
                  <a:pt x="264" y="336"/>
                </a:lnTo>
                <a:lnTo>
                  <a:pt x="120" y="224"/>
                </a:lnTo>
                <a:lnTo>
                  <a:pt x="24" y="0"/>
                </a:lnTo>
                <a:lnTo>
                  <a:pt x="0" y="4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26" name="Freeform 26"/>
          <p:cNvSpPr>
            <a:spLocks/>
          </p:cNvSpPr>
          <p:nvPr/>
        </p:nvSpPr>
        <p:spPr bwMode="auto">
          <a:xfrm>
            <a:off x="7555706" y="4428331"/>
            <a:ext cx="96837" cy="534988"/>
          </a:xfrm>
          <a:custGeom>
            <a:avLst/>
            <a:gdLst>
              <a:gd name="T0" fmla="*/ 0 w 128"/>
              <a:gd name="T1" fmla="*/ 0 h 752"/>
              <a:gd name="T2" fmla="*/ 2147483647 w 128"/>
              <a:gd name="T3" fmla="*/ 2147483647 h 752"/>
              <a:gd name="T4" fmla="*/ 2147483647 w 128"/>
              <a:gd name="T5" fmla="*/ 2147483647 h 752"/>
              <a:gd name="T6" fmla="*/ 2147483647 w 128"/>
              <a:gd name="T7" fmla="*/ 2147483647 h 752"/>
              <a:gd name="T8" fmla="*/ 0 60000 65536"/>
              <a:gd name="T9" fmla="*/ 0 60000 65536"/>
              <a:gd name="T10" fmla="*/ 0 60000 65536"/>
              <a:gd name="T11" fmla="*/ 0 60000 65536"/>
              <a:gd name="T12" fmla="*/ 0 w 128"/>
              <a:gd name="T13" fmla="*/ 0 h 752"/>
              <a:gd name="T14" fmla="*/ 128 w 128"/>
              <a:gd name="T15" fmla="*/ 752 h 752"/>
            </a:gdLst>
            <a:ahLst/>
            <a:cxnLst>
              <a:cxn ang="T8">
                <a:pos x="T0" y="T1"/>
              </a:cxn>
              <a:cxn ang="T9">
                <a:pos x="T2" y="T3"/>
              </a:cxn>
              <a:cxn ang="T10">
                <a:pos x="T4" y="T5"/>
              </a:cxn>
              <a:cxn ang="T11">
                <a:pos x="T6" y="T7"/>
              </a:cxn>
            </a:cxnLst>
            <a:rect l="T12" t="T13" r="T14" b="T15"/>
            <a:pathLst>
              <a:path w="128" h="752">
                <a:moveTo>
                  <a:pt x="0" y="0"/>
                </a:moveTo>
                <a:cubicBezTo>
                  <a:pt x="14" y="200"/>
                  <a:pt x="28" y="400"/>
                  <a:pt x="40" y="512"/>
                </a:cubicBezTo>
                <a:cubicBezTo>
                  <a:pt x="52" y="624"/>
                  <a:pt x="57" y="632"/>
                  <a:pt x="72" y="672"/>
                </a:cubicBezTo>
                <a:cubicBezTo>
                  <a:pt x="87" y="712"/>
                  <a:pt x="107" y="732"/>
                  <a:pt x="128" y="752"/>
                </a:cubicBezTo>
              </a:path>
            </a:pathLst>
          </a:custGeom>
          <a:solidFill>
            <a:schemeClr val="bg1"/>
          </a:solidFill>
          <a:ln>
            <a:noFill/>
          </a:ln>
          <a:extLst>
            <a:ext uri="{91240B29-F687-4F45-9708-019B960494DF}">
              <a14:hiddenLine xmlns:a14="http://schemas.microsoft.com/office/drawing/2010/main" w="76200">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27" name="Freeform 27"/>
          <p:cNvSpPr>
            <a:spLocks/>
          </p:cNvSpPr>
          <p:nvPr/>
        </p:nvSpPr>
        <p:spPr bwMode="auto">
          <a:xfrm>
            <a:off x="9138443" y="4307681"/>
            <a:ext cx="268288" cy="1104900"/>
          </a:xfrm>
          <a:custGeom>
            <a:avLst/>
            <a:gdLst>
              <a:gd name="T0" fmla="*/ 2147483647 w 357"/>
              <a:gd name="T1" fmla="*/ 2147483647 h 1552"/>
              <a:gd name="T2" fmla="*/ 2147483647 w 357"/>
              <a:gd name="T3" fmla="*/ 2147483647 h 1552"/>
              <a:gd name="T4" fmla="*/ 2147483647 w 357"/>
              <a:gd name="T5" fmla="*/ 2147483647 h 1552"/>
              <a:gd name="T6" fmla="*/ 2147483647 w 357"/>
              <a:gd name="T7" fmla="*/ 2147483647 h 1552"/>
              <a:gd name="T8" fmla="*/ 2147483647 w 357"/>
              <a:gd name="T9" fmla="*/ 2147483647 h 1552"/>
              <a:gd name="T10" fmla="*/ 2147483647 w 357"/>
              <a:gd name="T11" fmla="*/ 2147483647 h 1552"/>
              <a:gd name="T12" fmla="*/ 2147483647 w 357"/>
              <a:gd name="T13" fmla="*/ 2147483647 h 1552"/>
              <a:gd name="T14" fmla="*/ 2147483647 w 357"/>
              <a:gd name="T15" fmla="*/ 2147483647 h 1552"/>
              <a:gd name="T16" fmla="*/ 2147483647 w 357"/>
              <a:gd name="T17" fmla="*/ 2147483647 h 1552"/>
              <a:gd name="T18" fmla="*/ 2147483647 w 357"/>
              <a:gd name="T19" fmla="*/ 2147483647 h 1552"/>
              <a:gd name="T20" fmla="*/ 2147483647 w 357"/>
              <a:gd name="T21" fmla="*/ 2147483647 h 1552"/>
              <a:gd name="T22" fmla="*/ 2147483647 w 357"/>
              <a:gd name="T23" fmla="*/ 2147483647 h 1552"/>
              <a:gd name="T24" fmla="*/ 2147483647 w 357"/>
              <a:gd name="T25" fmla="*/ 2147483647 h 1552"/>
              <a:gd name="T26" fmla="*/ 2147483647 w 357"/>
              <a:gd name="T27" fmla="*/ 2147483647 h 1552"/>
              <a:gd name="T28" fmla="*/ 2147483647 w 357"/>
              <a:gd name="T29" fmla="*/ 2147483647 h 1552"/>
              <a:gd name="T30" fmla="*/ 2147483647 w 357"/>
              <a:gd name="T31" fmla="*/ 2147483647 h 1552"/>
              <a:gd name="T32" fmla="*/ 2147483647 w 357"/>
              <a:gd name="T33" fmla="*/ 2147483647 h 15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1552"/>
              <a:gd name="T53" fmla="*/ 357 w 357"/>
              <a:gd name="T54" fmla="*/ 1552 h 15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1552">
                <a:moveTo>
                  <a:pt x="4" y="521"/>
                </a:moveTo>
                <a:cubicBezTo>
                  <a:pt x="0" y="585"/>
                  <a:pt x="35" y="564"/>
                  <a:pt x="52" y="585"/>
                </a:cubicBezTo>
                <a:cubicBezTo>
                  <a:pt x="69" y="606"/>
                  <a:pt x="95" y="625"/>
                  <a:pt x="108" y="649"/>
                </a:cubicBezTo>
                <a:cubicBezTo>
                  <a:pt x="121" y="673"/>
                  <a:pt x="132" y="700"/>
                  <a:pt x="132" y="729"/>
                </a:cubicBezTo>
                <a:cubicBezTo>
                  <a:pt x="132" y="758"/>
                  <a:pt x="115" y="800"/>
                  <a:pt x="108" y="825"/>
                </a:cubicBezTo>
                <a:cubicBezTo>
                  <a:pt x="101" y="850"/>
                  <a:pt x="93" y="862"/>
                  <a:pt x="92" y="881"/>
                </a:cubicBezTo>
                <a:cubicBezTo>
                  <a:pt x="91" y="900"/>
                  <a:pt x="103" y="918"/>
                  <a:pt x="100" y="937"/>
                </a:cubicBezTo>
                <a:cubicBezTo>
                  <a:pt x="97" y="956"/>
                  <a:pt x="83" y="976"/>
                  <a:pt x="76" y="993"/>
                </a:cubicBezTo>
                <a:cubicBezTo>
                  <a:pt x="69" y="1010"/>
                  <a:pt x="56" y="1025"/>
                  <a:pt x="60" y="1041"/>
                </a:cubicBezTo>
                <a:cubicBezTo>
                  <a:pt x="64" y="1057"/>
                  <a:pt x="84" y="1066"/>
                  <a:pt x="100" y="1089"/>
                </a:cubicBezTo>
                <a:cubicBezTo>
                  <a:pt x="116" y="1112"/>
                  <a:pt x="145" y="1144"/>
                  <a:pt x="156" y="1177"/>
                </a:cubicBezTo>
                <a:cubicBezTo>
                  <a:pt x="167" y="1210"/>
                  <a:pt x="165" y="1262"/>
                  <a:pt x="164" y="1289"/>
                </a:cubicBezTo>
                <a:cubicBezTo>
                  <a:pt x="163" y="1316"/>
                  <a:pt x="121" y="1325"/>
                  <a:pt x="148" y="1337"/>
                </a:cubicBezTo>
                <a:cubicBezTo>
                  <a:pt x="175" y="1349"/>
                  <a:pt x="296" y="1552"/>
                  <a:pt x="324" y="1361"/>
                </a:cubicBezTo>
                <a:cubicBezTo>
                  <a:pt x="352" y="1170"/>
                  <a:pt x="357" y="386"/>
                  <a:pt x="316" y="193"/>
                </a:cubicBezTo>
                <a:cubicBezTo>
                  <a:pt x="275" y="0"/>
                  <a:pt x="127" y="145"/>
                  <a:pt x="76" y="201"/>
                </a:cubicBezTo>
                <a:cubicBezTo>
                  <a:pt x="25" y="257"/>
                  <a:pt x="8" y="457"/>
                  <a:pt x="4" y="5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28" name="Oval 28"/>
          <p:cNvSpPr>
            <a:spLocks noChangeArrowheads="1"/>
          </p:cNvSpPr>
          <p:nvPr/>
        </p:nvSpPr>
        <p:spPr bwMode="auto">
          <a:xfrm>
            <a:off x="7812881" y="1962944"/>
            <a:ext cx="203200" cy="203200"/>
          </a:xfrm>
          <a:prstGeom prst="ellipse">
            <a:avLst/>
          </a:prstGeom>
          <a:solidFill>
            <a:schemeClr val="tx1"/>
          </a:solidFill>
          <a:ln w="9525">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29" name="Line 29"/>
          <p:cNvSpPr>
            <a:spLocks noChangeShapeType="1"/>
          </p:cNvSpPr>
          <p:nvPr/>
        </p:nvSpPr>
        <p:spPr bwMode="auto">
          <a:xfrm>
            <a:off x="7741443" y="2069306"/>
            <a:ext cx="368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30" name="Line 30"/>
          <p:cNvSpPr>
            <a:spLocks noChangeShapeType="1"/>
          </p:cNvSpPr>
          <p:nvPr/>
        </p:nvSpPr>
        <p:spPr bwMode="auto">
          <a:xfrm rot="5400000">
            <a:off x="7730331" y="2067719"/>
            <a:ext cx="368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31" name="Line 31"/>
          <p:cNvSpPr>
            <a:spLocks noChangeShapeType="1"/>
          </p:cNvSpPr>
          <p:nvPr/>
        </p:nvSpPr>
        <p:spPr bwMode="auto">
          <a:xfrm flipV="1">
            <a:off x="7789068" y="1920081"/>
            <a:ext cx="266700" cy="271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32" name="Line 32"/>
          <p:cNvSpPr>
            <a:spLocks noChangeShapeType="1"/>
          </p:cNvSpPr>
          <p:nvPr/>
        </p:nvSpPr>
        <p:spPr bwMode="auto">
          <a:xfrm>
            <a:off x="7779543" y="1924844"/>
            <a:ext cx="271463" cy="271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33" name="Text Box 33"/>
          <p:cNvSpPr txBox="1">
            <a:spLocks noChangeArrowheads="1"/>
          </p:cNvSpPr>
          <p:nvPr/>
        </p:nvSpPr>
        <p:spPr bwMode="auto">
          <a:xfrm>
            <a:off x="8224043" y="1802606"/>
            <a:ext cx="1074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r>
              <a:rPr lang="en-US" sz="2000">
                <a:latin typeface="Arial" panose="020B0604020202020204" pitchFamily="34" charset="0"/>
              </a:rPr>
              <a:t>Lighting</a:t>
            </a:r>
          </a:p>
        </p:txBody>
      </p:sp>
      <p:sp>
        <p:nvSpPr>
          <p:cNvPr id="34" name="Text Box 34"/>
          <p:cNvSpPr txBox="1">
            <a:spLocks noChangeArrowheads="1"/>
          </p:cNvSpPr>
          <p:nvPr/>
        </p:nvSpPr>
        <p:spPr bwMode="auto">
          <a:xfrm>
            <a:off x="6852443" y="3699669"/>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r>
              <a:rPr lang="en-US">
                <a:latin typeface="Arial" panose="020B0604020202020204" pitchFamily="34" charset="0"/>
              </a:rPr>
              <a:t>Scene</a:t>
            </a:r>
          </a:p>
        </p:txBody>
      </p:sp>
      <p:sp>
        <p:nvSpPr>
          <p:cNvPr id="35" name="Text Box 35"/>
          <p:cNvSpPr txBox="1">
            <a:spLocks noChangeArrowheads="1"/>
          </p:cNvSpPr>
          <p:nvPr/>
        </p:nvSpPr>
        <p:spPr bwMode="auto">
          <a:xfrm>
            <a:off x="5171281" y="908844"/>
            <a:ext cx="1087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r>
              <a:rPr lang="en-US" sz="2000">
                <a:latin typeface="Arial" panose="020B0604020202020204" pitchFamily="34" charset="0"/>
              </a:rPr>
              <a:t>Camera</a:t>
            </a:r>
          </a:p>
        </p:txBody>
      </p:sp>
      <p:sp>
        <p:nvSpPr>
          <p:cNvPr id="36" name="Rectangle 36"/>
          <p:cNvSpPr>
            <a:spLocks noChangeArrowheads="1"/>
          </p:cNvSpPr>
          <p:nvPr/>
        </p:nvSpPr>
        <p:spPr bwMode="auto">
          <a:xfrm rot="2172365">
            <a:off x="5252243" y="1497806"/>
            <a:ext cx="793750" cy="452438"/>
          </a:xfrm>
          <a:prstGeom prst="rect">
            <a:avLst/>
          </a:prstGeom>
          <a:solidFill>
            <a:srgbClr val="EC7600"/>
          </a:solidFill>
          <a:ln w="28575">
            <a:solidFill>
              <a:srgbClr val="4D4D4D"/>
            </a:solidFill>
            <a:miter lim="800000"/>
            <a:headEnd type="none" w="sm" len="sm"/>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37" name="AutoShape 37"/>
          <p:cNvSpPr>
            <a:spLocks noChangeArrowheads="1"/>
          </p:cNvSpPr>
          <p:nvPr/>
        </p:nvSpPr>
        <p:spPr bwMode="auto">
          <a:xfrm rot="7572365">
            <a:off x="5929312" y="1930400"/>
            <a:ext cx="452438" cy="33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EC7600"/>
          </a:solidFill>
          <a:ln w="28575">
            <a:solidFill>
              <a:srgbClr val="4D4D4D"/>
            </a:solidFill>
            <a:miter lim="800000"/>
            <a:headEnd type="none" w="sm" len="sm"/>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38" name="Rectangle 38"/>
          <p:cNvSpPr>
            <a:spLocks noChangeArrowheads="1"/>
          </p:cNvSpPr>
          <p:nvPr/>
        </p:nvSpPr>
        <p:spPr bwMode="auto">
          <a:xfrm>
            <a:off x="2534443" y="3402806"/>
            <a:ext cx="1651000" cy="1231900"/>
          </a:xfrm>
          <a:prstGeom prst="rect">
            <a:avLst/>
          </a:prstGeom>
          <a:solidFill>
            <a:srgbClr val="FFC145"/>
          </a:solidFill>
          <a:ln w="19050">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39" name="AutoShape 39"/>
          <p:cNvSpPr>
            <a:spLocks noChangeArrowheads="1"/>
          </p:cNvSpPr>
          <p:nvPr/>
        </p:nvSpPr>
        <p:spPr bwMode="auto">
          <a:xfrm>
            <a:off x="2636043" y="3483769"/>
            <a:ext cx="1447800" cy="1081087"/>
          </a:xfrm>
          <a:prstGeom prst="roundRect">
            <a:avLst>
              <a:gd name="adj" fmla="val 16667"/>
            </a:avLst>
          </a:prstGeom>
          <a:solidFill>
            <a:srgbClr val="9999FF"/>
          </a:solidFill>
          <a:ln w="19050">
            <a:solidFill>
              <a:schemeClr val="tx1"/>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pPr algn="ctr"/>
            <a:endParaRPr lang="ar-IQ" sz="2400">
              <a:latin typeface="Arial" panose="020B0604020202020204" pitchFamily="34" charset="0"/>
            </a:endParaRPr>
          </a:p>
        </p:txBody>
      </p:sp>
      <p:sp>
        <p:nvSpPr>
          <p:cNvPr id="40" name="Rectangle 40"/>
          <p:cNvSpPr>
            <a:spLocks noChangeArrowheads="1"/>
          </p:cNvSpPr>
          <p:nvPr/>
        </p:nvSpPr>
        <p:spPr bwMode="auto">
          <a:xfrm>
            <a:off x="2382043" y="4698206"/>
            <a:ext cx="1943100" cy="114300"/>
          </a:xfrm>
          <a:prstGeom prst="rect">
            <a:avLst/>
          </a:prstGeom>
          <a:solidFill>
            <a:srgbClr val="FFC145"/>
          </a:solidFill>
          <a:ln w="19050">
            <a:solidFill>
              <a:schemeClr val="tx1"/>
            </a:solidFill>
            <a:miter lim="800000"/>
            <a:headEnd/>
            <a:tailEnd/>
          </a:ln>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41" name="Text Box 41"/>
          <p:cNvSpPr txBox="1">
            <a:spLocks noChangeArrowheads="1"/>
          </p:cNvSpPr>
          <p:nvPr/>
        </p:nvSpPr>
        <p:spPr bwMode="auto">
          <a:xfrm>
            <a:off x="2770981" y="2955131"/>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r>
              <a:rPr lang="en-US" sz="2000">
                <a:latin typeface="Arial" panose="020B0604020202020204" pitchFamily="34" charset="0"/>
              </a:rPr>
              <a:t>Computer</a:t>
            </a:r>
          </a:p>
        </p:txBody>
      </p:sp>
      <p:cxnSp>
        <p:nvCxnSpPr>
          <p:cNvPr id="42" name="AutoShape 42"/>
          <p:cNvCxnSpPr>
            <a:cxnSpLocks noChangeShapeType="1"/>
            <a:stCxn id="36" idx="1"/>
            <a:endCxn id="38" idx="1"/>
          </p:cNvCxnSpPr>
          <p:nvPr/>
        </p:nvCxnSpPr>
        <p:spPr bwMode="auto">
          <a:xfrm rot="10800000" flipV="1">
            <a:off x="2524918" y="1480344"/>
            <a:ext cx="2792413" cy="2538412"/>
          </a:xfrm>
          <a:prstGeom prst="bentConnector3">
            <a:avLst>
              <a:gd name="adj1" fmla="val 107847"/>
            </a:avLst>
          </a:prstGeom>
          <a:noFill/>
          <a:ln w="12700">
            <a:solidFill>
              <a:schemeClr val="bg1"/>
            </a:solidFill>
            <a:miter lim="800000"/>
            <a:headEnd/>
            <a:tailEnd type="triangle" w="med" len="med"/>
          </a:ln>
          <a:extLst>
            <a:ext uri="{909E8E84-426E-40DD-AFC4-6F175D3DCCD1}">
              <a14:hiddenFill xmlns:a14="http://schemas.microsoft.com/office/drawing/2010/main">
                <a:noFill/>
              </a14:hiddenFill>
            </a:ext>
          </a:extLst>
        </p:spPr>
      </p:cxnSp>
      <p:grpSp>
        <p:nvGrpSpPr>
          <p:cNvPr id="43" name="Group 44"/>
          <p:cNvGrpSpPr>
            <a:grpSpLocks/>
          </p:cNvGrpSpPr>
          <p:nvPr/>
        </p:nvGrpSpPr>
        <p:grpSpPr bwMode="auto">
          <a:xfrm>
            <a:off x="6852443" y="2202656"/>
            <a:ext cx="2057400" cy="2459038"/>
            <a:chOff x="3288" y="1859"/>
            <a:chExt cx="1296" cy="1549"/>
          </a:xfrm>
        </p:grpSpPr>
        <p:sp>
          <p:nvSpPr>
            <p:cNvPr id="67" name="Line 45"/>
            <p:cNvSpPr>
              <a:spLocks noChangeShapeType="1"/>
            </p:cNvSpPr>
            <p:nvPr/>
          </p:nvSpPr>
          <p:spPr bwMode="auto">
            <a:xfrm flipH="1" flipV="1">
              <a:off x="3800" y="2760"/>
              <a:ext cx="192" cy="1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68" name="Line 46"/>
            <p:cNvSpPr>
              <a:spLocks noChangeShapeType="1"/>
            </p:cNvSpPr>
            <p:nvPr/>
          </p:nvSpPr>
          <p:spPr bwMode="auto">
            <a:xfrm flipH="1" flipV="1">
              <a:off x="3796" y="2860"/>
              <a:ext cx="196"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69" name="Line 47"/>
            <p:cNvSpPr>
              <a:spLocks noChangeShapeType="1"/>
            </p:cNvSpPr>
            <p:nvPr/>
          </p:nvSpPr>
          <p:spPr bwMode="auto">
            <a:xfrm flipH="1" flipV="1">
              <a:off x="3880" y="2688"/>
              <a:ext cx="108" cy="176"/>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grpSp>
          <p:nvGrpSpPr>
            <p:cNvPr id="70" name="Group 48"/>
            <p:cNvGrpSpPr>
              <a:grpSpLocks/>
            </p:cNvGrpSpPr>
            <p:nvPr/>
          </p:nvGrpSpPr>
          <p:grpSpPr bwMode="auto">
            <a:xfrm>
              <a:off x="3288" y="1859"/>
              <a:ext cx="1296" cy="1549"/>
              <a:chOff x="3288" y="1859"/>
              <a:chExt cx="1296" cy="1549"/>
            </a:xfrm>
          </p:grpSpPr>
          <p:sp>
            <p:nvSpPr>
              <p:cNvPr id="71" name="Oval 49"/>
              <p:cNvSpPr>
                <a:spLocks noChangeArrowheads="1"/>
              </p:cNvSpPr>
              <p:nvPr/>
            </p:nvSpPr>
            <p:spPr bwMode="auto">
              <a:xfrm>
                <a:off x="3288" y="2144"/>
                <a:ext cx="1296" cy="1264"/>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72" name="Text Box 50"/>
              <p:cNvSpPr txBox="1">
                <a:spLocks noChangeArrowheads="1"/>
              </p:cNvSpPr>
              <p:nvPr/>
            </p:nvSpPr>
            <p:spPr bwMode="auto">
              <a:xfrm>
                <a:off x="3412" y="1859"/>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000">
                  <a:latin typeface="Arial" panose="020B0604020202020204" pitchFamily="34" charset="0"/>
                </a:endParaRPr>
              </a:p>
            </p:txBody>
          </p:sp>
        </p:grpSp>
      </p:grpSp>
      <p:grpSp>
        <p:nvGrpSpPr>
          <p:cNvPr id="44" name="Group 51"/>
          <p:cNvGrpSpPr>
            <a:grpSpLocks/>
          </p:cNvGrpSpPr>
          <p:nvPr/>
        </p:nvGrpSpPr>
        <p:grpSpPr bwMode="auto">
          <a:xfrm>
            <a:off x="2182018" y="2856706"/>
            <a:ext cx="2678113" cy="2614613"/>
            <a:chOff x="338" y="2360"/>
            <a:chExt cx="1687" cy="1647"/>
          </a:xfrm>
        </p:grpSpPr>
        <p:sp>
          <p:nvSpPr>
            <p:cNvPr id="65" name="Oval 52"/>
            <p:cNvSpPr>
              <a:spLocks noChangeArrowheads="1"/>
            </p:cNvSpPr>
            <p:nvPr/>
          </p:nvSpPr>
          <p:spPr bwMode="auto">
            <a:xfrm>
              <a:off x="384" y="2360"/>
              <a:ext cx="1368" cy="1392"/>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66" name="Text Box 53"/>
            <p:cNvSpPr txBox="1">
              <a:spLocks noChangeArrowheads="1"/>
            </p:cNvSpPr>
            <p:nvPr/>
          </p:nvSpPr>
          <p:spPr bwMode="auto">
            <a:xfrm>
              <a:off x="338" y="3757"/>
              <a:ext cx="16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r>
                <a:rPr lang="en-US" sz="2000">
                  <a:latin typeface="Arial" panose="020B0604020202020204" pitchFamily="34" charset="0"/>
                </a:rPr>
                <a:t>   Scene Interpretation</a:t>
              </a:r>
            </a:p>
          </p:txBody>
        </p:sp>
      </p:grpSp>
      <p:sp>
        <p:nvSpPr>
          <p:cNvPr id="45" name="Freeform 55"/>
          <p:cNvSpPr>
            <a:spLocks/>
          </p:cNvSpPr>
          <p:nvPr/>
        </p:nvSpPr>
        <p:spPr bwMode="auto">
          <a:xfrm>
            <a:off x="7190581" y="4952206"/>
            <a:ext cx="2112962" cy="433388"/>
          </a:xfrm>
          <a:custGeom>
            <a:avLst/>
            <a:gdLst>
              <a:gd name="T0" fmla="*/ 0 w 2816"/>
              <a:gd name="T1" fmla="*/ 2147483647 h 608"/>
              <a:gd name="T2" fmla="*/ 2147483647 w 2816"/>
              <a:gd name="T3" fmla="*/ 2147483647 h 608"/>
              <a:gd name="T4" fmla="*/ 2147483647 w 2816"/>
              <a:gd name="T5" fmla="*/ 2147483647 h 608"/>
              <a:gd name="T6" fmla="*/ 2147483647 w 2816"/>
              <a:gd name="T7" fmla="*/ 2147483647 h 608"/>
              <a:gd name="T8" fmla="*/ 2147483647 w 2816"/>
              <a:gd name="T9" fmla="*/ 2147483647 h 608"/>
              <a:gd name="T10" fmla="*/ 2147483647 w 2816"/>
              <a:gd name="T11" fmla="*/ 2147483647 h 608"/>
              <a:gd name="T12" fmla="*/ 2147483647 w 2816"/>
              <a:gd name="T13" fmla="*/ 2147483647 h 608"/>
              <a:gd name="T14" fmla="*/ 2147483647 w 2816"/>
              <a:gd name="T15" fmla="*/ 2147483647 h 608"/>
              <a:gd name="T16" fmla="*/ 2147483647 w 2816"/>
              <a:gd name="T17" fmla="*/ 2147483647 h 608"/>
              <a:gd name="T18" fmla="*/ 2147483647 w 2816"/>
              <a:gd name="T19" fmla="*/ 0 h 608"/>
              <a:gd name="T20" fmla="*/ 2147483647 w 2816"/>
              <a:gd name="T21" fmla="*/ 2147483647 h 608"/>
              <a:gd name="T22" fmla="*/ 2147483647 w 2816"/>
              <a:gd name="T23" fmla="*/ 2147483647 h 608"/>
              <a:gd name="T24" fmla="*/ 2147483647 w 2816"/>
              <a:gd name="T25" fmla="*/ 2147483647 h 608"/>
              <a:gd name="T26" fmla="*/ 2147483647 w 2816"/>
              <a:gd name="T27" fmla="*/ 2147483647 h 608"/>
              <a:gd name="T28" fmla="*/ 2147483647 w 2816"/>
              <a:gd name="T29" fmla="*/ 2147483647 h 608"/>
              <a:gd name="T30" fmla="*/ 2147483647 w 2816"/>
              <a:gd name="T31" fmla="*/ 2147483647 h 608"/>
              <a:gd name="T32" fmla="*/ 2147483647 w 2816"/>
              <a:gd name="T33" fmla="*/ 2147483647 h 608"/>
              <a:gd name="T34" fmla="*/ 2147483647 w 2816"/>
              <a:gd name="T35" fmla="*/ 2147483647 h 608"/>
              <a:gd name="T36" fmla="*/ 2147483647 w 2816"/>
              <a:gd name="T37" fmla="*/ 2147483647 h 608"/>
              <a:gd name="T38" fmla="*/ 2147483647 w 2816"/>
              <a:gd name="T39" fmla="*/ 2147483647 h 608"/>
              <a:gd name="T40" fmla="*/ 2147483647 w 2816"/>
              <a:gd name="T41" fmla="*/ 2147483647 h 608"/>
              <a:gd name="T42" fmla="*/ 2147483647 w 2816"/>
              <a:gd name="T43" fmla="*/ 2147483647 h 608"/>
              <a:gd name="T44" fmla="*/ 2147483647 w 2816"/>
              <a:gd name="T45" fmla="*/ 2147483647 h 608"/>
              <a:gd name="T46" fmla="*/ 2147483647 w 2816"/>
              <a:gd name="T47" fmla="*/ 2147483647 h 608"/>
              <a:gd name="T48" fmla="*/ 2147483647 w 2816"/>
              <a:gd name="T49" fmla="*/ 2147483647 h 608"/>
              <a:gd name="T50" fmla="*/ 2147483647 w 2816"/>
              <a:gd name="T51" fmla="*/ 2147483647 h 608"/>
              <a:gd name="T52" fmla="*/ 2147483647 w 2816"/>
              <a:gd name="T53" fmla="*/ 2147483647 h 608"/>
              <a:gd name="T54" fmla="*/ 2147483647 w 2816"/>
              <a:gd name="T55" fmla="*/ 2147483647 h 608"/>
              <a:gd name="T56" fmla="*/ 2147483647 w 2816"/>
              <a:gd name="T57" fmla="*/ 2147483647 h 608"/>
              <a:gd name="T58" fmla="*/ 2147483647 w 2816"/>
              <a:gd name="T59" fmla="*/ 2147483647 h 608"/>
              <a:gd name="T60" fmla="*/ 2147483647 w 2816"/>
              <a:gd name="T61" fmla="*/ 2147483647 h 608"/>
              <a:gd name="T62" fmla="*/ 2147483647 w 2816"/>
              <a:gd name="T63" fmla="*/ 2147483647 h 608"/>
              <a:gd name="T64" fmla="*/ 2147483647 w 2816"/>
              <a:gd name="T65" fmla="*/ 2147483647 h 608"/>
              <a:gd name="T66" fmla="*/ 2147483647 w 2816"/>
              <a:gd name="T67" fmla="*/ 2147483647 h 608"/>
              <a:gd name="T68" fmla="*/ 2147483647 w 2816"/>
              <a:gd name="T69" fmla="*/ 2147483647 h 608"/>
              <a:gd name="T70" fmla="*/ 2147483647 w 2816"/>
              <a:gd name="T71" fmla="*/ 2147483647 h 608"/>
              <a:gd name="T72" fmla="*/ 2147483647 w 2816"/>
              <a:gd name="T73" fmla="*/ 2147483647 h 608"/>
              <a:gd name="T74" fmla="*/ 2147483647 w 2816"/>
              <a:gd name="T75" fmla="*/ 2147483647 h 608"/>
              <a:gd name="T76" fmla="*/ 2147483647 w 2816"/>
              <a:gd name="T77" fmla="*/ 2147483647 h 608"/>
              <a:gd name="T78" fmla="*/ 2147483647 w 2816"/>
              <a:gd name="T79" fmla="*/ 2147483647 h 608"/>
              <a:gd name="T80" fmla="*/ 2147483647 w 2816"/>
              <a:gd name="T81" fmla="*/ 2147483647 h 608"/>
              <a:gd name="T82" fmla="*/ 2147483647 w 2816"/>
              <a:gd name="T83" fmla="*/ 2147483647 h 608"/>
              <a:gd name="T84" fmla="*/ 2147483647 w 2816"/>
              <a:gd name="T85" fmla="*/ 2147483647 h 6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16"/>
              <a:gd name="T130" fmla="*/ 0 h 608"/>
              <a:gd name="T131" fmla="*/ 2816 w 2816"/>
              <a:gd name="T132" fmla="*/ 608 h 6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16" h="608">
                <a:moveTo>
                  <a:pt x="0" y="264"/>
                </a:moveTo>
                <a:cubicBezTo>
                  <a:pt x="24" y="275"/>
                  <a:pt x="72" y="296"/>
                  <a:pt x="72" y="296"/>
                </a:cubicBezTo>
                <a:lnTo>
                  <a:pt x="144" y="288"/>
                </a:lnTo>
                <a:lnTo>
                  <a:pt x="168" y="184"/>
                </a:lnTo>
                <a:lnTo>
                  <a:pt x="200" y="80"/>
                </a:lnTo>
                <a:lnTo>
                  <a:pt x="248" y="16"/>
                </a:lnTo>
                <a:lnTo>
                  <a:pt x="352" y="24"/>
                </a:lnTo>
                <a:lnTo>
                  <a:pt x="448" y="88"/>
                </a:lnTo>
                <a:lnTo>
                  <a:pt x="528" y="80"/>
                </a:lnTo>
                <a:lnTo>
                  <a:pt x="544" y="0"/>
                </a:lnTo>
                <a:lnTo>
                  <a:pt x="592" y="16"/>
                </a:lnTo>
                <a:lnTo>
                  <a:pt x="664" y="104"/>
                </a:lnTo>
                <a:lnTo>
                  <a:pt x="768" y="144"/>
                </a:lnTo>
                <a:lnTo>
                  <a:pt x="880" y="184"/>
                </a:lnTo>
                <a:lnTo>
                  <a:pt x="984" y="184"/>
                </a:lnTo>
                <a:lnTo>
                  <a:pt x="1104" y="232"/>
                </a:lnTo>
                <a:lnTo>
                  <a:pt x="1120" y="280"/>
                </a:lnTo>
                <a:lnTo>
                  <a:pt x="1136" y="328"/>
                </a:lnTo>
                <a:lnTo>
                  <a:pt x="1080" y="352"/>
                </a:lnTo>
                <a:lnTo>
                  <a:pt x="1032" y="392"/>
                </a:lnTo>
                <a:lnTo>
                  <a:pt x="1000" y="456"/>
                </a:lnTo>
                <a:lnTo>
                  <a:pt x="1024" y="536"/>
                </a:lnTo>
                <a:lnTo>
                  <a:pt x="1096" y="576"/>
                </a:lnTo>
                <a:lnTo>
                  <a:pt x="1216" y="568"/>
                </a:lnTo>
                <a:lnTo>
                  <a:pt x="1320" y="520"/>
                </a:lnTo>
                <a:lnTo>
                  <a:pt x="1352" y="440"/>
                </a:lnTo>
                <a:lnTo>
                  <a:pt x="1472" y="376"/>
                </a:lnTo>
                <a:lnTo>
                  <a:pt x="1544" y="472"/>
                </a:lnTo>
                <a:lnTo>
                  <a:pt x="1672" y="496"/>
                </a:lnTo>
                <a:lnTo>
                  <a:pt x="1752" y="480"/>
                </a:lnTo>
                <a:lnTo>
                  <a:pt x="1744" y="552"/>
                </a:lnTo>
                <a:lnTo>
                  <a:pt x="1856" y="608"/>
                </a:lnTo>
                <a:lnTo>
                  <a:pt x="1976" y="576"/>
                </a:lnTo>
                <a:lnTo>
                  <a:pt x="2024" y="488"/>
                </a:lnTo>
                <a:lnTo>
                  <a:pt x="2144" y="408"/>
                </a:lnTo>
                <a:lnTo>
                  <a:pt x="2240" y="440"/>
                </a:lnTo>
                <a:lnTo>
                  <a:pt x="2360" y="440"/>
                </a:lnTo>
                <a:lnTo>
                  <a:pt x="2424" y="400"/>
                </a:lnTo>
                <a:lnTo>
                  <a:pt x="2480" y="488"/>
                </a:lnTo>
                <a:lnTo>
                  <a:pt x="2600" y="520"/>
                </a:lnTo>
                <a:lnTo>
                  <a:pt x="2712" y="488"/>
                </a:lnTo>
                <a:lnTo>
                  <a:pt x="2792" y="400"/>
                </a:lnTo>
                <a:lnTo>
                  <a:pt x="2816" y="360"/>
                </a:lnTo>
              </a:path>
            </a:pathLst>
          </a:custGeom>
          <a:solidFill>
            <a:schemeClr val="bg1"/>
          </a:solidFill>
          <a:ln>
            <a:noFill/>
          </a:ln>
          <a:extLst>
            <a:ext uri="{91240B29-F687-4F45-9708-019B960494DF}">
              <a14:hiddenLine xmlns:a14="http://schemas.microsoft.com/office/drawing/2010/main" w="76200">
                <a:solidFill>
                  <a:srgbClr val="000000"/>
                </a:solidFill>
                <a:round/>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46" name="Rectangle 56"/>
          <p:cNvSpPr>
            <a:spLocks noChangeArrowheads="1"/>
          </p:cNvSpPr>
          <p:nvPr/>
        </p:nvSpPr>
        <p:spPr bwMode="auto">
          <a:xfrm>
            <a:off x="7119143" y="5163344"/>
            <a:ext cx="671513" cy="26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47" name="Rectangle 57"/>
          <p:cNvSpPr>
            <a:spLocks noChangeArrowheads="1"/>
          </p:cNvSpPr>
          <p:nvPr/>
        </p:nvSpPr>
        <p:spPr bwMode="auto">
          <a:xfrm>
            <a:off x="7322343" y="5020469"/>
            <a:ext cx="407988" cy="250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48" name="Rectangle 58"/>
          <p:cNvSpPr>
            <a:spLocks noChangeArrowheads="1"/>
          </p:cNvSpPr>
          <p:nvPr/>
        </p:nvSpPr>
        <p:spPr bwMode="auto">
          <a:xfrm>
            <a:off x="7352506" y="4974431"/>
            <a:ext cx="138112"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49" name="Rectangle 59"/>
          <p:cNvSpPr>
            <a:spLocks noChangeArrowheads="1"/>
          </p:cNvSpPr>
          <p:nvPr/>
        </p:nvSpPr>
        <p:spPr bwMode="auto">
          <a:xfrm>
            <a:off x="8763793" y="5260181"/>
            <a:ext cx="276225"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50" name="Rectangle 60"/>
          <p:cNvSpPr>
            <a:spLocks noChangeArrowheads="1"/>
          </p:cNvSpPr>
          <p:nvPr/>
        </p:nvSpPr>
        <p:spPr bwMode="auto">
          <a:xfrm>
            <a:off x="9027318" y="5317331"/>
            <a:ext cx="349250"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51" name="Rectangle 61"/>
          <p:cNvSpPr>
            <a:spLocks noChangeArrowheads="1"/>
          </p:cNvSpPr>
          <p:nvPr/>
        </p:nvSpPr>
        <p:spPr bwMode="auto">
          <a:xfrm rot="17003668">
            <a:off x="7784305" y="4998244"/>
            <a:ext cx="125413"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52" name="Rectangle 62"/>
          <p:cNvSpPr>
            <a:spLocks noChangeArrowheads="1"/>
          </p:cNvSpPr>
          <p:nvPr/>
        </p:nvSpPr>
        <p:spPr bwMode="auto">
          <a:xfrm>
            <a:off x="7754143" y="5179219"/>
            <a:ext cx="192088" cy="296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53" name="Rectangle 63"/>
          <p:cNvSpPr>
            <a:spLocks noChangeArrowheads="1"/>
          </p:cNvSpPr>
          <p:nvPr/>
        </p:nvSpPr>
        <p:spPr bwMode="auto">
          <a:xfrm>
            <a:off x="7700168" y="5357019"/>
            <a:ext cx="1154113" cy="68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54" name="Rectangle 64"/>
          <p:cNvSpPr>
            <a:spLocks noChangeArrowheads="1"/>
          </p:cNvSpPr>
          <p:nvPr/>
        </p:nvSpPr>
        <p:spPr bwMode="auto">
          <a:xfrm>
            <a:off x="8163718" y="5293519"/>
            <a:ext cx="334963" cy="193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55" name="Rectangle 65"/>
          <p:cNvSpPr>
            <a:spLocks noChangeArrowheads="1"/>
          </p:cNvSpPr>
          <p:nvPr/>
        </p:nvSpPr>
        <p:spPr bwMode="auto">
          <a:xfrm>
            <a:off x="8690768" y="5288756"/>
            <a:ext cx="103188" cy="23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56" name="Rectangle 66"/>
          <p:cNvSpPr>
            <a:spLocks noChangeArrowheads="1"/>
          </p:cNvSpPr>
          <p:nvPr/>
        </p:nvSpPr>
        <p:spPr bwMode="auto">
          <a:xfrm>
            <a:off x="9243218" y="5242719"/>
            <a:ext cx="144463" cy="182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57" name="Rectangle 67"/>
          <p:cNvSpPr>
            <a:spLocks noChangeArrowheads="1"/>
          </p:cNvSpPr>
          <p:nvPr/>
        </p:nvSpPr>
        <p:spPr bwMode="auto">
          <a:xfrm>
            <a:off x="8211343" y="5242719"/>
            <a:ext cx="1190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58" name="Rectangle 68"/>
          <p:cNvSpPr>
            <a:spLocks noChangeArrowheads="1"/>
          </p:cNvSpPr>
          <p:nvPr/>
        </p:nvSpPr>
        <p:spPr bwMode="auto">
          <a:xfrm>
            <a:off x="7585868" y="4969669"/>
            <a:ext cx="84138"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59" name="Rectangle 69"/>
          <p:cNvSpPr>
            <a:spLocks noChangeArrowheads="1"/>
          </p:cNvSpPr>
          <p:nvPr/>
        </p:nvSpPr>
        <p:spPr bwMode="auto">
          <a:xfrm>
            <a:off x="7514431" y="4861719"/>
            <a:ext cx="90487"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60" name="Rectangle 70"/>
          <p:cNvSpPr>
            <a:spLocks noChangeArrowheads="1"/>
          </p:cNvSpPr>
          <p:nvPr/>
        </p:nvSpPr>
        <p:spPr bwMode="auto">
          <a:xfrm>
            <a:off x="7614443" y="5020469"/>
            <a:ext cx="18288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sz="2400">
              <a:latin typeface="Times New Roman" panose="02020603050405020304" pitchFamily="18" charset="0"/>
            </a:endParaRPr>
          </a:p>
        </p:txBody>
      </p:sp>
      <p:sp>
        <p:nvSpPr>
          <p:cNvPr id="61" name="Line 71"/>
          <p:cNvSpPr>
            <a:spLocks noChangeShapeType="1"/>
          </p:cNvSpPr>
          <p:nvPr/>
        </p:nvSpPr>
        <p:spPr bwMode="auto">
          <a:xfrm flipH="1">
            <a:off x="1670843" y="4012406"/>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62" name="Line 72"/>
          <p:cNvSpPr>
            <a:spLocks noChangeShapeType="1"/>
          </p:cNvSpPr>
          <p:nvPr/>
        </p:nvSpPr>
        <p:spPr bwMode="auto">
          <a:xfrm flipV="1">
            <a:off x="1670843" y="1497806"/>
            <a:ext cx="0" cy="2514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63" name="Line 73"/>
          <p:cNvSpPr>
            <a:spLocks noChangeShapeType="1"/>
          </p:cNvSpPr>
          <p:nvPr/>
        </p:nvSpPr>
        <p:spPr bwMode="auto">
          <a:xfrm>
            <a:off x="1692274" y="1497806"/>
            <a:ext cx="365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endParaRPr lang="ar-IQ"/>
          </a:p>
        </p:txBody>
      </p:sp>
      <p:sp>
        <p:nvSpPr>
          <p:cNvPr id="64" name="Text Box 74"/>
          <p:cNvSpPr txBox="1">
            <a:spLocks noChangeArrowheads="1"/>
          </p:cNvSpPr>
          <p:nvPr/>
        </p:nvSpPr>
        <p:spPr bwMode="auto">
          <a:xfrm>
            <a:off x="7877968" y="5674519"/>
            <a:ext cx="213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r>
              <a:rPr lang="en-US" sz="1200">
                <a:latin typeface="Arial" panose="020B0604020202020204" pitchFamily="34" charset="0"/>
              </a:rPr>
              <a:t>Srinivasa Narasimhan’s slide</a:t>
            </a:r>
          </a:p>
        </p:txBody>
      </p:sp>
    </p:spTree>
    <p:extLst>
      <p:ext uri="{BB962C8B-B14F-4D97-AF65-F5344CB8AC3E}">
        <p14:creationId xmlns:p14="http://schemas.microsoft.com/office/powerpoint/2010/main" val="3492427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0"/>
            <a:ext cx="10515600" cy="2401093"/>
          </a:xfrm>
        </p:spPr>
        <p:txBody>
          <a:bodyPr>
            <a:normAutofit fontScale="90000"/>
          </a:bodyPr>
          <a:lstStyle/>
          <a:p>
            <a:pPr algn="ctr"/>
            <a:r>
              <a:rPr lang="en-US" dirty="0" smtClean="0"/>
              <a:t/>
            </a:r>
            <a:br>
              <a:rPr lang="en-US" dirty="0" smtClean="0"/>
            </a:br>
            <a:r>
              <a:rPr lang="en-US" sz="4000" dirty="0"/>
              <a:t/>
            </a:r>
            <a:br>
              <a:rPr lang="en-US" sz="4000" dirty="0"/>
            </a:br>
            <a:r>
              <a:rPr lang="en-US" sz="4400" b="1" dirty="0" smtClean="0">
                <a:solidFill>
                  <a:schemeClr val="tx1">
                    <a:lumMod val="95000"/>
                    <a:lumOff val="5000"/>
                  </a:schemeClr>
                </a:solidFill>
                <a:latin typeface="Times New Roman" panose="02020603050405020304" pitchFamily="18" charset="0"/>
                <a:cs typeface="Times New Roman" panose="02020603050405020304" pitchFamily="18" charset="0"/>
              </a:rPr>
              <a:t>What the goal of computer vision? </a:t>
            </a:r>
            <a:r>
              <a:rPr lang="en-US" dirty="0" smtClean="0"/>
              <a:t/>
            </a:r>
            <a:br>
              <a:rPr lang="en-US" dirty="0" smtClean="0"/>
            </a:br>
            <a:r>
              <a:rPr lang="en-US" dirty="0" smtClean="0"/>
              <a:t>.</a:t>
            </a:r>
            <a:br>
              <a:rPr lang="en-US" dirty="0" smtClean="0"/>
            </a:br>
            <a:endParaRPr lang="ar-IQ"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46038" y="2201808"/>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محتوى 3"/>
          <p:cNvSpPr>
            <a:spLocks noGrp="1"/>
          </p:cNvSpPr>
          <p:nvPr>
            <p:ph sz="half" idx="2"/>
          </p:nvPr>
        </p:nvSpPr>
        <p:spPr>
          <a:xfrm>
            <a:off x="6172200" y="2401093"/>
            <a:ext cx="5181600" cy="3200401"/>
          </a:xfrm>
        </p:spPr>
        <p:txBody>
          <a:bodyPr/>
          <a:lstStyle/>
          <a:p>
            <a:endParaRPr lang="en-US" dirty="0" smtClean="0">
              <a:solidFill>
                <a:srgbClr val="000000"/>
              </a:solidFill>
              <a:latin typeface="Arial" panose="020B0604020202020204" pitchFamily="34" charset="0"/>
            </a:endParaRPr>
          </a:p>
          <a:p>
            <a:pPr algn="l" rtl="0"/>
            <a:r>
              <a:rPr lang="en-US" sz="3600" dirty="0" smtClean="0">
                <a:solidFill>
                  <a:srgbClr val="000000"/>
                </a:solidFill>
                <a:latin typeface="Arial" panose="020B0604020202020204" pitchFamily="34" charset="0"/>
              </a:rPr>
              <a:t>Where are the cars?</a:t>
            </a:r>
          </a:p>
          <a:p>
            <a:pPr algn="l" rtl="0"/>
            <a:r>
              <a:rPr lang="en-US" sz="3600" dirty="0" smtClean="0">
                <a:solidFill>
                  <a:srgbClr val="000000"/>
                </a:solidFill>
                <a:latin typeface="Arial" panose="020B0604020202020204" pitchFamily="34" charset="0"/>
              </a:rPr>
              <a:t>What kind of scene</a:t>
            </a:r>
          </a:p>
          <a:p>
            <a:pPr algn="l" rtl="0"/>
            <a:r>
              <a:rPr lang="en-US" sz="3600" dirty="0" smtClean="0">
                <a:solidFill>
                  <a:srgbClr val="000000"/>
                </a:solidFill>
                <a:latin typeface="Arial" panose="020B0604020202020204" pitchFamily="34" charset="0"/>
              </a:rPr>
              <a:t>How far is the building?</a:t>
            </a:r>
          </a:p>
          <a:p>
            <a:pPr algn="l" rtl="0"/>
            <a:endParaRPr lang="ar-IQ" dirty="0"/>
          </a:p>
        </p:txBody>
      </p:sp>
    </p:spTree>
    <p:extLst>
      <p:ext uri="{BB962C8B-B14F-4D97-AF65-F5344CB8AC3E}">
        <p14:creationId xmlns:p14="http://schemas.microsoft.com/office/powerpoint/2010/main" val="2871931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87366" y="423546"/>
            <a:ext cx="10802007" cy="1684283"/>
          </a:xfrm>
        </p:spPr>
        <p:txBody>
          <a:bodyPr>
            <a:normAutofit fontScale="90000"/>
          </a:bodyPr>
          <a:lstStyle/>
          <a:p>
            <a:pPr algn="ct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The applications of computer vision </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smtClean="0"/>
              <a:t/>
            </a:r>
            <a:br>
              <a:rPr lang="en-US" dirty="0" smtClean="0"/>
            </a:br>
            <a:endParaRPr lang="ar-IQ" dirty="0"/>
          </a:p>
        </p:txBody>
      </p:sp>
      <p:sp>
        <p:nvSpPr>
          <p:cNvPr id="3" name="عنصر نائب للمحتوى 2"/>
          <p:cNvSpPr>
            <a:spLocks noGrp="1"/>
          </p:cNvSpPr>
          <p:nvPr>
            <p:ph sz="half" idx="1"/>
          </p:nvPr>
        </p:nvSpPr>
        <p:spPr>
          <a:xfrm>
            <a:off x="838200" y="1825624"/>
            <a:ext cx="5181600" cy="5032375"/>
          </a:xfrm>
        </p:spPr>
        <p:txBody>
          <a:bodyPr>
            <a:normAutofit/>
          </a:bodyPr>
          <a:lstStyle/>
          <a:p>
            <a:pPr algn="l" rtl="0"/>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Optical character recognition (OCR</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l" rtl="0"/>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Face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detection</a:t>
            </a:r>
          </a:p>
          <a:p>
            <a:pPr algn="l" rtl="0"/>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Smile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detection</a:t>
            </a:r>
          </a:p>
          <a:p>
            <a:pPr algn="l" rtl="0"/>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Object recognition (in supermarkets</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l" rtl="0"/>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Vision- based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biometrics</a:t>
            </a:r>
            <a:endPar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l" rtl="0"/>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Object recognition (in mobile phones</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l" rtl="0"/>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Special effects:  shape capture</a:t>
            </a:r>
            <a:endPar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l" rtl="0"/>
            <a:endParaRPr lang="en-US" dirty="0" smtClean="0"/>
          </a:p>
          <a:p>
            <a:pPr algn="l" rtl="0"/>
            <a:endParaRPr lang="en-US" dirty="0" smtClean="0"/>
          </a:p>
          <a:p>
            <a:pPr algn="l" rtl="0"/>
            <a:endParaRPr lang="ar-IQ" dirty="0"/>
          </a:p>
        </p:txBody>
      </p:sp>
      <p:sp>
        <p:nvSpPr>
          <p:cNvPr id="4" name="عنصر نائب للمحتوى 3"/>
          <p:cNvSpPr>
            <a:spLocks noGrp="1"/>
          </p:cNvSpPr>
          <p:nvPr>
            <p:ph sz="half" idx="2"/>
          </p:nvPr>
        </p:nvSpPr>
        <p:spPr>
          <a:xfrm>
            <a:off x="7190747" y="1825624"/>
            <a:ext cx="4313864" cy="3777622"/>
          </a:xfrm>
        </p:spPr>
        <p:txBody>
          <a:bodyPr/>
          <a:lstStyle/>
          <a:p>
            <a:pPr algn="l" rtl="0"/>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Sports</a:t>
            </a:r>
          </a:p>
          <a:p>
            <a:pPr algn="l" rtl="0"/>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Medical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image</a:t>
            </a:r>
          </a:p>
          <a:p>
            <a:pPr algn="l" rtl="0"/>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Smart cars</a:t>
            </a:r>
            <a:endPar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l" rtl="0">
              <a:buNone/>
            </a:pPr>
            <a:endParaRPr lang="ar-IQ" dirty="0"/>
          </a:p>
        </p:txBody>
      </p:sp>
    </p:spTree>
    <p:extLst>
      <p:ext uri="{BB962C8B-B14F-4D97-AF65-F5344CB8AC3E}">
        <p14:creationId xmlns:p14="http://schemas.microsoft.com/office/powerpoint/2010/main" val="1838899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561</TotalTime>
  <Words>504</Words>
  <Application>Microsoft Office PowerPoint</Application>
  <PresentationFormat>ملء الشاشة</PresentationFormat>
  <Paragraphs>73</Paragraphs>
  <Slides>19</Slides>
  <Notes>4</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19</vt:i4>
      </vt:variant>
    </vt:vector>
  </HeadingPairs>
  <TitlesOfParts>
    <vt:vector size="26" baseType="lpstr">
      <vt:lpstr>Arial</vt:lpstr>
      <vt:lpstr>Calibri</vt:lpstr>
      <vt:lpstr>Century Gothic</vt:lpstr>
      <vt:lpstr>Tahoma</vt:lpstr>
      <vt:lpstr>Times New Roman</vt:lpstr>
      <vt:lpstr>Wingdings 3</vt:lpstr>
      <vt:lpstr>Wisp</vt:lpstr>
      <vt:lpstr>     </vt:lpstr>
      <vt:lpstr>Outline</vt:lpstr>
      <vt:lpstr>Computer vision</vt:lpstr>
      <vt:lpstr>Computer vision</vt:lpstr>
      <vt:lpstr>Computer vision  what the difference between human vision and computer vision</vt:lpstr>
      <vt:lpstr>Short story of computer vision</vt:lpstr>
      <vt:lpstr>Components of a computer vision system</vt:lpstr>
      <vt:lpstr>  What the goal of computer vision?  . </vt:lpstr>
      <vt:lpstr>The applications of computer vision                         </vt:lpstr>
      <vt:lpstr>Optical Character Recognition (OCR)</vt:lpstr>
      <vt:lpstr>Face Detection</vt:lpstr>
      <vt:lpstr>Smile Detection</vt:lpstr>
      <vt:lpstr>Object Recognition (in supermarkets)</vt:lpstr>
      <vt:lpstr>Biometrics is the measurement and statistical   analysis of people's unique physical and behavioral characteristics.</vt:lpstr>
      <vt:lpstr>Object recognition (in mobile phones)</vt:lpstr>
      <vt:lpstr>sports</vt:lpstr>
      <vt:lpstr>Medical image</vt:lpstr>
      <vt:lpstr>Smart cars </vt:lpstr>
      <vt:lpstr>Thank you for attention and any equation please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vision is the science and technology of machines that see.   Concerned with the theory for building artificial systems that obtain information from images.   The image data can take many forms, such as a video sequence, depth images, views from multiple cameras, or multi-dimensional data from a medical scanner  </dc:title>
  <dc:creator>zhn</dc:creator>
  <cp:lastModifiedBy>zhn</cp:lastModifiedBy>
  <cp:revision>37</cp:revision>
  <dcterms:created xsi:type="dcterms:W3CDTF">2017-12-23T14:30:07Z</dcterms:created>
  <dcterms:modified xsi:type="dcterms:W3CDTF">2017-12-25T08:44:12Z</dcterms:modified>
</cp:coreProperties>
</file>