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2" clrIdx="0">
    <p:extLst>
      <p:ext uri="{19B8F6BF-5375-455C-9EA6-DF929625EA0E}">
        <p15:presenceInfo xmlns:p15="http://schemas.microsoft.com/office/powerpoint/2012/main" xmlns=""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42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485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383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197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131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970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861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26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545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896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873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062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949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67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238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632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01235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crobatiq.com/products/adaptive-learni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acrobatiq.com/products/learning-analytics-3/"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185" y="951471"/>
            <a:ext cx="6771501" cy="2236572"/>
          </a:xfrm>
        </p:spPr>
        <p:txBody>
          <a:bodyPr>
            <a:normAutofit fontScale="90000"/>
          </a:bodyPr>
          <a:lstStyle/>
          <a:p>
            <a:pPr algn="l" rtl="0"/>
            <a:r>
              <a:rPr lang="en-US" dirty="0"/>
              <a:t/>
            </a:r>
            <a:br>
              <a:rPr lang="en-US" dirty="0"/>
            </a:br>
            <a:r>
              <a:rPr lang="en-US" b="1" dirty="0">
                <a:solidFill>
                  <a:schemeClr val="accent6">
                    <a:lumMod val="50000"/>
                  </a:schemeClr>
                </a:solidFill>
              </a:rPr>
              <a:t>University of </a:t>
            </a:r>
            <a:r>
              <a:rPr lang="en-US" b="1" dirty="0" err="1">
                <a:solidFill>
                  <a:schemeClr val="accent6">
                    <a:lumMod val="50000"/>
                  </a:schemeClr>
                </a:solidFill>
              </a:rPr>
              <a:t>Diyala</a:t>
            </a:r>
            <a:r>
              <a:rPr lang="en-US" b="1" dirty="0">
                <a:solidFill>
                  <a:schemeClr val="accent6">
                    <a:lumMod val="50000"/>
                  </a:schemeClr>
                </a:solidFill>
              </a:rPr>
              <a:t/>
            </a:r>
            <a:br>
              <a:rPr lang="en-US" b="1" dirty="0">
                <a:solidFill>
                  <a:schemeClr val="accent6">
                    <a:lumMod val="50000"/>
                  </a:schemeClr>
                </a:solidFill>
              </a:rPr>
            </a:br>
            <a:r>
              <a:rPr lang="en-US" b="1" dirty="0">
                <a:solidFill>
                  <a:schemeClr val="accent6">
                    <a:lumMod val="50000"/>
                  </a:schemeClr>
                </a:solidFill>
              </a:rPr>
              <a:t>College of Engineering</a:t>
            </a:r>
            <a:br>
              <a:rPr lang="en-US" b="1" dirty="0">
                <a:solidFill>
                  <a:schemeClr val="accent6">
                    <a:lumMod val="50000"/>
                  </a:schemeClr>
                </a:solidFill>
              </a:rPr>
            </a:br>
            <a:r>
              <a:rPr lang="en-US" b="1" dirty="0">
                <a:solidFill>
                  <a:schemeClr val="accent6">
                    <a:lumMod val="50000"/>
                  </a:schemeClr>
                </a:solidFill>
              </a:rPr>
              <a:t>Dep. of Computer</a:t>
            </a:r>
            <a:endParaRPr lang="ar-IQ" dirty="0">
              <a:solidFill>
                <a:schemeClr val="accent6">
                  <a:lumMod val="50000"/>
                </a:schemeClr>
              </a:solidFill>
            </a:endParaRPr>
          </a:p>
        </p:txBody>
      </p:sp>
      <p:sp>
        <p:nvSpPr>
          <p:cNvPr id="3" name="Subtitle 2"/>
          <p:cNvSpPr>
            <a:spLocks noGrp="1"/>
          </p:cNvSpPr>
          <p:nvPr>
            <p:ph type="subTitle" idx="1"/>
          </p:nvPr>
        </p:nvSpPr>
        <p:spPr>
          <a:xfrm>
            <a:off x="1507067" y="4050833"/>
            <a:ext cx="7766936" cy="1979264"/>
          </a:xfrm>
        </p:spPr>
        <p:txBody>
          <a:bodyPr>
            <a:normAutofit fontScale="62500" lnSpcReduction="20000"/>
          </a:bodyPr>
          <a:lstStyle/>
          <a:p>
            <a:pPr algn="l" rtl="0"/>
            <a:endParaRPr lang="en-US" sz="4300" b="1" dirty="0" smtClean="0">
              <a:solidFill>
                <a:schemeClr val="accent2"/>
              </a:solidFill>
            </a:endParaRPr>
          </a:p>
          <a:p>
            <a:pPr algn="l" rtl="0"/>
            <a:r>
              <a:rPr lang="en-US" sz="7700" b="1" dirty="0" smtClean="0">
                <a:solidFill>
                  <a:schemeClr val="accent2"/>
                </a:solidFill>
                <a:effectLst>
                  <a:outerShdw blurRad="38100" dist="38100" dir="2700000" algn="tl">
                    <a:srgbClr val="000000">
                      <a:alpha val="43137"/>
                    </a:srgbClr>
                  </a:outerShdw>
                </a:effectLst>
              </a:rPr>
              <a:t>Adaptive learning</a:t>
            </a:r>
            <a:r>
              <a:rPr lang="en-US" sz="7700" b="1" dirty="0">
                <a:solidFill>
                  <a:schemeClr val="accent2"/>
                </a:solidFill>
                <a:effectLst>
                  <a:outerShdw blurRad="38100" dist="38100" dir="2700000" algn="tl">
                    <a:srgbClr val="000000">
                      <a:alpha val="43137"/>
                    </a:srgbClr>
                  </a:outerShdw>
                </a:effectLst>
              </a:rPr>
              <a:t> </a:t>
            </a:r>
            <a:endParaRPr lang="en-US" sz="7700" b="1" dirty="0" smtClean="0">
              <a:solidFill>
                <a:schemeClr val="accent2"/>
              </a:solidFill>
              <a:effectLst>
                <a:outerShdw blurRad="38100" dist="38100" dir="2700000" algn="tl">
                  <a:srgbClr val="000000">
                    <a:alpha val="43137"/>
                  </a:srgbClr>
                </a:outerShdw>
              </a:effectLst>
            </a:endParaRPr>
          </a:p>
          <a:p>
            <a:pPr algn="l" rtl="0"/>
            <a:endParaRPr lang="en-US" sz="2800" dirty="0" smtClean="0">
              <a:solidFill>
                <a:srgbClr val="0066FF"/>
              </a:solidFill>
            </a:endParaRPr>
          </a:p>
          <a:p>
            <a:pPr algn="l" rtl="0"/>
            <a:r>
              <a:rPr lang="en-US" sz="4500" dirty="0" smtClean="0">
                <a:solidFill>
                  <a:srgbClr val="0066FF"/>
                </a:solidFill>
              </a:rPr>
              <a:t>Presented </a:t>
            </a:r>
            <a:r>
              <a:rPr lang="en-US" sz="4500" dirty="0">
                <a:solidFill>
                  <a:srgbClr val="0066FF"/>
                </a:solidFill>
              </a:rPr>
              <a:t>by </a:t>
            </a:r>
            <a:r>
              <a:rPr lang="en-US" sz="4500" dirty="0" smtClean="0">
                <a:solidFill>
                  <a:srgbClr val="0066FF"/>
                </a:solidFill>
              </a:rPr>
              <a:t>: Lect. </a:t>
            </a:r>
            <a:r>
              <a:rPr lang="en-US" sz="4500" dirty="0">
                <a:solidFill>
                  <a:srgbClr val="0066FF"/>
                </a:solidFill>
              </a:rPr>
              <a:t>Hussein sultan Radhi</a:t>
            </a:r>
            <a:r>
              <a:rPr lang="en-US" sz="4500" b="1" dirty="0">
                <a:solidFill>
                  <a:srgbClr val="0066FF"/>
                </a:solidFill>
              </a:rPr>
              <a:t> </a:t>
            </a:r>
            <a:endParaRPr lang="en-US" sz="4500" b="1" dirty="0" smtClean="0">
              <a:solidFill>
                <a:srgbClr val="0066FF"/>
              </a:solidFill>
            </a:endParaRPr>
          </a:p>
          <a:p>
            <a:pPr algn="l" rtl="0"/>
            <a:endParaRPr lang="en-US" sz="2800" dirty="0"/>
          </a:p>
        </p:txBody>
      </p:sp>
      <p:pic>
        <p:nvPicPr>
          <p:cNvPr id="4" name="صورة 20" descr="Description: شعار كلية الهندسة (عمل جديد 3 ).bmp"/>
          <p:cNvPicPr/>
          <p:nvPr/>
        </p:nvPicPr>
        <p:blipFill>
          <a:blip r:embed="rId2"/>
          <a:srcRect/>
          <a:stretch>
            <a:fillRect/>
          </a:stretch>
        </p:blipFill>
        <p:spPr bwMode="auto">
          <a:xfrm>
            <a:off x="8266670" y="951470"/>
            <a:ext cx="2965622" cy="2644345"/>
          </a:xfrm>
          <a:prstGeom prst="rect">
            <a:avLst/>
          </a:prstGeom>
          <a:noFill/>
          <a:ln w="9525">
            <a:noFill/>
            <a:miter lim="800000"/>
            <a:headEnd/>
            <a:tailEnd/>
          </a:ln>
        </p:spPr>
      </p:pic>
    </p:spTree>
    <p:extLst>
      <p:ext uri="{BB962C8B-B14F-4D97-AF65-F5344CB8AC3E}">
        <p14:creationId xmlns:p14="http://schemas.microsoft.com/office/powerpoint/2010/main" val="226695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07989"/>
          </a:xfrm>
        </p:spPr>
        <p:txBody>
          <a:bodyPr>
            <a:normAutofit fontScale="90000"/>
          </a:bodyPr>
          <a:lstStyle/>
          <a:p>
            <a:r>
              <a:rPr lang="en-US" b="1" dirty="0"/>
              <a:t>Catching Up and ‘Unshackled’ </a:t>
            </a:r>
            <a:br>
              <a:rPr lang="en-US" b="1" dirty="0"/>
            </a:br>
            <a:endParaRPr lang="ar-IQ" dirty="0"/>
          </a:p>
        </p:txBody>
      </p:sp>
      <p:sp>
        <p:nvSpPr>
          <p:cNvPr id="3" name="Content Placeholder 2"/>
          <p:cNvSpPr>
            <a:spLocks noGrp="1"/>
          </p:cNvSpPr>
          <p:nvPr>
            <p:ph idx="1"/>
          </p:nvPr>
        </p:nvSpPr>
        <p:spPr>
          <a:xfrm>
            <a:off x="677334" y="1878228"/>
            <a:ext cx="8596668" cy="3002692"/>
          </a:xfrm>
        </p:spPr>
        <p:txBody>
          <a:bodyPr/>
          <a:lstStyle/>
          <a:p>
            <a:pPr marL="0" indent="0" algn="just" rtl="0">
              <a:buNone/>
            </a:pPr>
            <a:r>
              <a:rPr lang="en-US" sz="3200" dirty="0"/>
              <a:t>“The decision to use adaptive technology was about helping underachievers catch up, and it was about helping students take responsibility for their own learning.”</a:t>
            </a:r>
          </a:p>
          <a:p>
            <a:pPr algn="l" rtl="0"/>
            <a:endParaRPr lang="ar-IQ" dirty="0"/>
          </a:p>
        </p:txBody>
      </p:sp>
    </p:spTree>
    <p:extLst>
      <p:ext uri="{BB962C8B-B14F-4D97-AF65-F5344CB8AC3E}">
        <p14:creationId xmlns:p14="http://schemas.microsoft.com/office/powerpoint/2010/main" val="41488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ADAPTIVE </a:t>
            </a:r>
            <a:r>
              <a:rPr lang="en-US" sz="4400" b="1" dirty="0"/>
              <a:t>CONTENT</a:t>
            </a:r>
            <a:r>
              <a:rPr lang="en-US" dirty="0"/>
              <a:t> </a:t>
            </a:r>
            <a:br>
              <a:rPr lang="en-US" dirty="0"/>
            </a:br>
            <a:endParaRPr lang="ar-IQ" dirty="0"/>
          </a:p>
        </p:txBody>
      </p:sp>
      <p:sp>
        <p:nvSpPr>
          <p:cNvPr id="3" name="Content Placeholder 2"/>
          <p:cNvSpPr>
            <a:spLocks noGrp="1"/>
          </p:cNvSpPr>
          <p:nvPr>
            <p:ph idx="1"/>
          </p:nvPr>
        </p:nvSpPr>
        <p:spPr/>
        <p:txBody>
          <a:bodyPr/>
          <a:lstStyle/>
          <a:p>
            <a:pPr marL="0" indent="0" algn="just" rtl="0">
              <a:buNone/>
            </a:pPr>
            <a:r>
              <a:rPr lang="en-US" sz="2800" dirty="0">
                <a:cs typeface="+mj-cs"/>
              </a:rPr>
              <a:t>“When a student makes an </a:t>
            </a:r>
            <a:r>
              <a:rPr lang="en-US" sz="2800" dirty="0">
                <a:solidFill>
                  <a:srgbClr val="FF0000"/>
                </a:solidFill>
                <a:cs typeface="+mj-cs"/>
              </a:rPr>
              <a:t>error</a:t>
            </a:r>
            <a:r>
              <a:rPr lang="en-US" sz="2800" dirty="0">
                <a:cs typeface="+mj-cs"/>
              </a:rPr>
              <a:t>, </a:t>
            </a:r>
            <a:r>
              <a:rPr lang="en-US" sz="2800" u="sng" dirty="0">
                <a:effectLst>
                  <a:outerShdw blurRad="38100" dist="38100" dir="2700000" algn="tl">
                    <a:srgbClr val="000000">
                      <a:alpha val="43137"/>
                    </a:srgbClr>
                  </a:outerShdw>
                </a:effectLst>
                <a:cs typeface="+mj-cs"/>
              </a:rPr>
              <a:t>tools with adaptive content respond with feedback and hints based on the student’s specific misunderstanding</a:t>
            </a:r>
            <a:r>
              <a:rPr lang="en-US" sz="2800" dirty="0">
                <a:cs typeface="+mj-cs"/>
              </a:rPr>
              <a:t>. … They also take individual skills and break them down into smaller pieces, depending on how a student responds, without changing the overall sequence of skills.”</a:t>
            </a:r>
          </a:p>
          <a:p>
            <a:pPr algn="l" rtl="0"/>
            <a:endParaRPr lang="ar-IQ" dirty="0"/>
          </a:p>
        </p:txBody>
      </p:sp>
    </p:spTree>
    <p:extLst>
      <p:ext uri="{BB962C8B-B14F-4D97-AF65-F5344CB8AC3E}">
        <p14:creationId xmlns:p14="http://schemas.microsoft.com/office/powerpoint/2010/main" val="175797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ADAPTIVE </a:t>
            </a:r>
            <a:r>
              <a:rPr lang="en-US" sz="4000" b="1" dirty="0"/>
              <a:t>SEQUENCE</a:t>
            </a:r>
            <a:r>
              <a:rPr lang="en-US" dirty="0"/>
              <a:t>  </a:t>
            </a:r>
            <a:br>
              <a:rPr lang="en-US" dirty="0"/>
            </a:br>
            <a:endParaRPr lang="ar-IQ" dirty="0"/>
          </a:p>
        </p:txBody>
      </p:sp>
      <p:sp>
        <p:nvSpPr>
          <p:cNvPr id="3" name="Content Placeholder 2"/>
          <p:cNvSpPr>
            <a:spLocks noGrp="1"/>
          </p:cNvSpPr>
          <p:nvPr>
            <p:ph idx="1"/>
          </p:nvPr>
        </p:nvSpPr>
        <p:spPr>
          <a:xfrm>
            <a:off x="677333" y="1532238"/>
            <a:ext cx="9195715" cy="4967415"/>
          </a:xfrm>
        </p:spPr>
        <p:txBody>
          <a:bodyPr>
            <a:normAutofit/>
          </a:bodyPr>
          <a:lstStyle/>
          <a:p>
            <a:pPr marL="0" indent="0" algn="just" rtl="0">
              <a:buNone/>
            </a:pPr>
            <a:r>
              <a:rPr lang="en-US" sz="2800" dirty="0">
                <a:cs typeface="+mj-cs"/>
              </a:rPr>
              <a:t>“ These tools are continuously collecting and analyzing student data to </a:t>
            </a:r>
            <a:r>
              <a:rPr lang="en-US" sz="2800" i="1" u="sng" dirty="0">
                <a:solidFill>
                  <a:schemeClr val="accent3">
                    <a:lumMod val="75000"/>
                  </a:schemeClr>
                </a:solidFill>
                <a:effectLst>
                  <a:outerShdw blurRad="38100" dist="38100" dir="2700000" algn="tl">
                    <a:srgbClr val="000000">
                      <a:alpha val="43137"/>
                    </a:srgbClr>
                  </a:outerShdw>
                </a:effectLst>
                <a:cs typeface="+mj-cs"/>
              </a:rPr>
              <a:t>automatically change</a:t>
            </a:r>
            <a:r>
              <a:rPr lang="en-US" sz="2800" i="1" dirty="0">
                <a:solidFill>
                  <a:schemeClr val="accent3">
                    <a:lumMod val="75000"/>
                  </a:schemeClr>
                </a:solidFill>
                <a:cs typeface="+mj-cs"/>
              </a:rPr>
              <a:t> </a:t>
            </a:r>
            <a:r>
              <a:rPr lang="en-US" sz="2800" dirty="0">
                <a:cs typeface="+mj-cs"/>
              </a:rPr>
              <a:t>what a student sees next; from the order of skills a student works on, </a:t>
            </a:r>
            <a:r>
              <a:rPr lang="en-US" sz="2800" i="1" u="sng" dirty="0">
                <a:solidFill>
                  <a:schemeClr val="accent3">
                    <a:lumMod val="75000"/>
                  </a:schemeClr>
                </a:solidFill>
                <a:effectLst>
                  <a:outerShdw blurRad="38100" dist="38100" dir="2700000" algn="tl">
                    <a:srgbClr val="000000">
                      <a:alpha val="43137"/>
                    </a:srgbClr>
                  </a:outerShdw>
                </a:effectLst>
                <a:cs typeface="+mj-cs"/>
              </a:rPr>
              <a:t>to the type of content a student receives.</a:t>
            </a:r>
            <a:r>
              <a:rPr lang="en-US" sz="2800" i="1" dirty="0">
                <a:solidFill>
                  <a:schemeClr val="tx1"/>
                </a:solidFill>
                <a:effectLst>
                  <a:outerShdw blurRad="38100" dist="38100" dir="2700000" algn="tl">
                    <a:srgbClr val="000000">
                      <a:alpha val="43137"/>
                    </a:srgbClr>
                  </a:outerShdw>
                </a:effectLst>
                <a:cs typeface="+mj-cs"/>
              </a:rPr>
              <a:t>”</a:t>
            </a:r>
            <a:r>
              <a:rPr lang="en-US" sz="2800" i="1" u="sng" dirty="0">
                <a:solidFill>
                  <a:schemeClr val="accent3">
                    <a:lumMod val="75000"/>
                  </a:schemeClr>
                </a:solidFill>
                <a:effectLst>
                  <a:outerShdw blurRad="38100" dist="38100" dir="2700000" algn="tl">
                    <a:srgbClr val="000000">
                      <a:alpha val="43137"/>
                    </a:srgbClr>
                  </a:outerShdw>
                </a:effectLst>
                <a:cs typeface="+mj-cs"/>
              </a:rPr>
              <a:t> </a:t>
            </a:r>
          </a:p>
          <a:p>
            <a:pPr marL="0" indent="0" algn="just" rtl="0">
              <a:buNone/>
            </a:pPr>
            <a:r>
              <a:rPr lang="en-US" sz="2800" dirty="0">
                <a:cs typeface="+mj-cs"/>
              </a:rPr>
              <a:t>“If a </a:t>
            </a:r>
            <a:r>
              <a:rPr lang="en-US" sz="2800" b="1" i="1" dirty="0">
                <a:solidFill>
                  <a:srgbClr val="00B050"/>
                </a:solidFill>
                <a:effectLst>
                  <a:outerShdw blurRad="38100" dist="38100" dir="2700000" algn="tl">
                    <a:srgbClr val="000000">
                      <a:alpha val="43137"/>
                    </a:srgbClr>
                  </a:outerShdw>
                </a:effectLst>
                <a:cs typeface="+mj-cs"/>
              </a:rPr>
              <a:t>learner was not in class during a period when a particular skill was introduced</a:t>
            </a:r>
            <a:r>
              <a:rPr lang="en-US" sz="2800" dirty="0">
                <a:solidFill>
                  <a:srgbClr val="00B050"/>
                </a:solidFill>
                <a:cs typeface="+mj-cs"/>
              </a:rPr>
              <a:t> </a:t>
            </a:r>
            <a:r>
              <a:rPr lang="en-US" sz="2800" dirty="0">
                <a:cs typeface="+mj-cs"/>
              </a:rPr>
              <a:t>and years later was learning a new skill that </a:t>
            </a:r>
            <a:r>
              <a:rPr lang="en-US" sz="2800" u="sng" dirty="0">
                <a:solidFill>
                  <a:srgbClr val="00B050"/>
                </a:solidFill>
                <a:effectLst>
                  <a:outerShdw blurRad="38100" dist="38100" dir="2700000" algn="tl">
                    <a:srgbClr val="000000">
                      <a:alpha val="43137"/>
                    </a:srgbClr>
                  </a:outerShdw>
                </a:effectLst>
                <a:cs typeface="+mj-cs"/>
              </a:rPr>
              <a:t>built on that prior knowledge</a:t>
            </a:r>
            <a:r>
              <a:rPr lang="en-US" sz="2800" dirty="0">
                <a:cs typeface="+mj-cs"/>
              </a:rPr>
              <a:t>, that learner would struggle. Adaptive sequencing tools could help that student go back and </a:t>
            </a:r>
            <a:r>
              <a:rPr lang="en-US" sz="2800" u="sng" dirty="0">
                <a:solidFill>
                  <a:srgbClr val="00B050"/>
                </a:solidFill>
                <a:effectLst>
                  <a:outerShdw blurRad="38100" dist="38100" dir="2700000" algn="tl">
                    <a:srgbClr val="000000">
                      <a:alpha val="43137"/>
                    </a:srgbClr>
                  </a:outerShdw>
                </a:effectLst>
                <a:cs typeface="+mj-cs"/>
              </a:rPr>
              <a:t>find this gap and learn this content first</a:t>
            </a:r>
            <a:r>
              <a:rPr lang="en-US" sz="2800" dirty="0">
                <a:cs typeface="+mj-cs"/>
              </a:rPr>
              <a:t>, rather than in the same sequence as everyone else.”</a:t>
            </a:r>
          </a:p>
          <a:p>
            <a:pPr algn="r"/>
            <a:endParaRPr lang="ar-IQ" dirty="0"/>
          </a:p>
        </p:txBody>
      </p:sp>
    </p:spTree>
    <p:extLst>
      <p:ext uri="{BB962C8B-B14F-4D97-AF65-F5344CB8AC3E}">
        <p14:creationId xmlns:p14="http://schemas.microsoft.com/office/powerpoint/2010/main" val="152585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52367" y="0"/>
            <a:ext cx="7302843" cy="6128951"/>
          </a:xfrm>
          <a:prstGeom prst="rect">
            <a:avLst/>
          </a:prstGeom>
          <a:noFill/>
          <a:ln>
            <a:noFill/>
          </a:ln>
        </p:spPr>
      </p:pic>
    </p:spTree>
    <p:extLst>
      <p:ext uri="{BB962C8B-B14F-4D97-AF65-F5344CB8AC3E}">
        <p14:creationId xmlns:p14="http://schemas.microsoft.com/office/powerpoint/2010/main" val="270250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t>Case Study</a:t>
            </a:r>
            <a:r>
              <a:rPr lang="en-US" dirty="0"/>
              <a:t/>
            </a:r>
            <a:br>
              <a:rPr lang="en-US" dirty="0"/>
            </a:br>
            <a:endParaRPr lang="ar-IQ" dirty="0"/>
          </a:p>
        </p:txBody>
      </p:sp>
      <p:sp>
        <p:nvSpPr>
          <p:cNvPr id="3" name="Content Placeholder 2"/>
          <p:cNvSpPr>
            <a:spLocks noGrp="1"/>
          </p:cNvSpPr>
          <p:nvPr>
            <p:ph idx="1"/>
          </p:nvPr>
        </p:nvSpPr>
        <p:spPr>
          <a:xfrm>
            <a:off x="1451579" y="2015732"/>
            <a:ext cx="9879567" cy="3853727"/>
          </a:xfrm>
        </p:spPr>
        <p:txBody>
          <a:bodyPr>
            <a:normAutofit fontScale="92500" lnSpcReduction="10000"/>
          </a:bodyPr>
          <a:lstStyle/>
          <a:p>
            <a:pPr marL="0" indent="0" algn="just" rtl="0" fontAlgn="base">
              <a:buNone/>
            </a:pPr>
            <a:r>
              <a:rPr lang="en-US" sz="2400" dirty="0"/>
              <a:t>In a recent case study, </a:t>
            </a:r>
            <a:r>
              <a:rPr lang="en-US" sz="2400" b="1" dirty="0"/>
              <a:t>Dr. Erik Moody</a:t>
            </a:r>
            <a:r>
              <a:rPr lang="en-US" sz="2400" dirty="0"/>
              <a:t>, an assistant professor at Marist College, explains how he incorporates adaptive learning into his classes to improve student outcomes. He has tested and adjusted different uses of </a:t>
            </a:r>
            <a:r>
              <a:rPr lang="en-US" sz="2400" dirty="0" smtClean="0"/>
              <a:t>the </a:t>
            </a:r>
            <a:r>
              <a:rPr lang="en-US" sz="2400" dirty="0"/>
              <a:t>platform in his </a:t>
            </a:r>
            <a:r>
              <a:rPr lang="en-US" sz="2400" dirty="0" smtClean="0"/>
              <a:t>Introduction </a:t>
            </a:r>
            <a:r>
              <a:rPr lang="en-US" sz="2400" dirty="0"/>
              <a:t>the course to help his students learn and better retain information.</a:t>
            </a:r>
          </a:p>
          <a:p>
            <a:pPr marL="0" indent="0" algn="just" rtl="0" fontAlgn="base">
              <a:buNone/>
            </a:pPr>
            <a:r>
              <a:rPr lang="en-US" sz="2400" dirty="0"/>
              <a:t>More importantly, he’s designed his course so that the members of his class </a:t>
            </a:r>
            <a:r>
              <a:rPr lang="en-US" sz="2400" dirty="0" smtClean="0"/>
              <a:t>develop </a:t>
            </a:r>
            <a:r>
              <a:rPr lang="en-US" sz="2400" dirty="0"/>
              <a:t>good study habits and begin to think critically about their own learning.</a:t>
            </a:r>
          </a:p>
          <a:p>
            <a:pPr marL="0" indent="0" algn="just" rtl="0" fontAlgn="base">
              <a:buNone/>
            </a:pPr>
            <a:r>
              <a:rPr lang="en-US" sz="2400" dirty="0"/>
              <a:t>Based on three years of work to optimize his use of adaptive learning, He considers the following four tactics integral to his students’ continued growth and </a:t>
            </a:r>
            <a:r>
              <a:rPr lang="en-US" sz="2400" dirty="0" smtClean="0"/>
              <a:t>success.</a:t>
            </a:r>
            <a:endParaRPr lang="en-US" sz="2400" dirty="0"/>
          </a:p>
          <a:p>
            <a:endParaRPr lang="ar-IQ" dirty="0"/>
          </a:p>
        </p:txBody>
      </p:sp>
    </p:spTree>
    <p:extLst>
      <p:ext uri="{BB962C8B-B14F-4D97-AF65-F5344CB8AC3E}">
        <p14:creationId xmlns:p14="http://schemas.microsoft.com/office/powerpoint/2010/main" val="413038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6497"/>
            <a:ext cx="11046941" cy="5752857"/>
          </a:xfrm>
          <a:prstGeom prst="rect">
            <a:avLst/>
          </a:prstGeom>
        </p:spPr>
        <p:txBody>
          <a:bodyPr wrap="square">
            <a:spAutoFit/>
          </a:bodyPr>
          <a:lstStyle/>
          <a:p>
            <a:pPr algn="just" fontAlgn="base">
              <a:lnSpc>
                <a:spcPct val="107000"/>
              </a:lnSpc>
            </a:pPr>
            <a:r>
              <a:rPr lang="en-US" sz="2800" b="1" dirty="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rPr>
              <a:t>1. Encourage students to think about how they learn</a:t>
            </a:r>
          </a:p>
          <a:p>
            <a:pPr algn="just" fontAlgn="base">
              <a:lnSpc>
                <a:spcPct val="107000"/>
              </a:lnSpc>
            </a:pP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Moody introduces his methods in the first class — discussing, for example, </a:t>
            </a:r>
            <a:r>
              <a:rPr lang="en-US" sz="2800" u="sng" dirty="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rPr>
              <a:t>how adaptive learning customizes each student’s learning experience based on his or her performance</a:t>
            </a: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 which gets students thinking about their own learning and study </a:t>
            </a:r>
            <a:r>
              <a:rPr lang="en-US" sz="2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habits.</a:t>
            </a:r>
            <a:r>
              <a:rPr lang="en-US" sz="2800" dirty="0" smtClean="0">
                <a:latin typeface="Calibri" panose="020F0502020204030204" pitchFamily="34" charset="0"/>
                <a:ea typeface="Times New Roman" panose="02020603050405020304" pitchFamily="18" charset="0"/>
                <a:cs typeface="Arial" panose="020B0604020202020204" pitchFamily="34" charset="0"/>
              </a:rPr>
              <a:t> </a:t>
            </a:r>
            <a:r>
              <a:rPr lang="en-US" sz="2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He’s </a:t>
            </a: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found that students are more likely to embrace new study </a:t>
            </a:r>
            <a:r>
              <a:rPr lang="en-US" sz="2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skills.</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07000"/>
              </a:lnSpc>
            </a:pPr>
            <a:r>
              <a:rPr lang="en-US" sz="2800" b="1" dirty="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rPr>
              <a:t>2. Help students understand new technology</a:t>
            </a:r>
          </a:p>
          <a:p>
            <a:pPr algn="just" fontAlgn="base">
              <a:lnSpc>
                <a:spcPct val="107000"/>
              </a:lnSpc>
            </a:pP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Prepare students for technology-enabled learning by explaining how the chosen platform works and "</a:t>
            </a: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hlinkClick r:id="rId2"/>
              </a:rPr>
              <a:t>how it will help them become better learners</a:t>
            </a: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07000"/>
              </a:lnSpc>
              <a:spcBef>
                <a:spcPts val="1020"/>
              </a:spcBef>
              <a:spcAft>
                <a:spcPts val="1020"/>
              </a:spcAft>
            </a:pPr>
            <a:r>
              <a:rPr lang="en-US"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Moody spends a portion of his first class making sure his students understand adaptive learning. Getting them to a new learning approach increases its chance of success.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6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05" y="-51376"/>
            <a:ext cx="11763633" cy="5874237"/>
          </a:xfrm>
          <a:prstGeom prst="rect">
            <a:avLst/>
          </a:prstGeom>
        </p:spPr>
        <p:txBody>
          <a:bodyPr wrap="square">
            <a:spAutoFit/>
          </a:bodyPr>
          <a:lstStyle/>
          <a:p>
            <a:pPr algn="just" fontAlgn="base">
              <a:lnSpc>
                <a:spcPct val="107000"/>
              </a:lnSpc>
            </a:pPr>
            <a:r>
              <a:rPr lang="en-US" sz="2800" b="1" dirty="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rPr>
              <a:t>3. Combine data with peer pressure to motivate students</a:t>
            </a:r>
          </a:p>
          <a:p>
            <a:pPr algn="just" fontAlgn="base">
              <a:lnSpc>
                <a:spcPct val="107000"/>
              </a:lnSpc>
              <a:spcBef>
                <a:spcPts val="1020"/>
              </a:spcBef>
              <a:spcAft>
                <a:spcPts val="1020"/>
              </a:spcAft>
            </a:pPr>
            <a:r>
              <a:rPr lang="en-US" sz="2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Showing </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students how their performance compares to their peers motivates, and helps them better understand the relative outcome of their efforts.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07000"/>
              </a:lnSpc>
              <a:spcBef>
                <a:spcPts val="1020"/>
              </a:spcBef>
              <a:spcAft>
                <a:spcPts val="1020"/>
              </a:spcAft>
            </a:pP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Moody has experimented with this in his class, allowing students to compare themselves to their peers’ performance on assessments. After each quiz, he plots every student’s grade on a frequency distribution chart and shares it with the class. The charts are anonymous, but students know how they performed on the quiz </a:t>
            </a:r>
            <a:r>
              <a:rPr lang="en-US" sz="2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and </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where on the chart their grade falls.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07000"/>
              </a:lnSpc>
            </a:pPr>
            <a:r>
              <a:rPr lang="en-US" sz="2800" b="1" dirty="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rPr>
              <a:t>4. Use data to keep tabs on student progress and intervene, if necessary</a:t>
            </a:r>
          </a:p>
          <a:p>
            <a:pPr algn="just" fontAlgn="base">
              <a:lnSpc>
                <a:spcPct val="107000"/>
              </a:lnSpc>
            </a:pP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Use </a:t>
            </a:r>
            <a:r>
              <a:rPr lang="en-US" sz="2400"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hlinkClick r:id="rId2"/>
              </a:rPr>
              <a:t>data from online activities and quizzes</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to monitor in real time who might be at risk and intervene early. He continues to be interested in developing an early alert system to identify struggling students, does this on a small scale in his own classes. He pulls students aside when he sees they aren’t doing well in his course and points them to resources that will help them change their own habits and improve their outcomes.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6513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3213854"/>
            <a:ext cx="7894320" cy="923330"/>
          </a:xfrm>
          <a:prstGeom prst="rect">
            <a:avLst/>
          </a:prstGeom>
        </p:spPr>
        <p:txBody>
          <a:bodyPr wrap="square">
            <a:spAutoFit/>
            <a:scene3d>
              <a:camera prst="isometricOffAxis1Right"/>
              <a:lightRig rig="threePt" dir="t"/>
            </a:scene3d>
          </a:bodyPr>
          <a:lstStyle/>
          <a:p>
            <a:r>
              <a:rPr lang="en-US" sz="5400" b="1" dirty="0">
                <a:ln w="12700">
                  <a:solidFill>
                    <a:schemeClr val="tx2">
                      <a:lumMod val="75000"/>
                    </a:schemeClr>
                  </a:solidFill>
                  <a:prstDash val="solid"/>
                </a:ln>
                <a:solidFill>
                  <a:schemeClr val="accent1">
                    <a:lumMod val="75000"/>
                  </a:schemeClr>
                </a:solidFill>
                <a:effectLst>
                  <a:outerShdw dist="38100" dir="2640000" algn="bl" rotWithShape="0">
                    <a:schemeClr val="tx2">
                      <a:lumMod val="75000"/>
                    </a:schemeClr>
                  </a:outerShdw>
                </a:effectLst>
              </a:rPr>
              <a:t>thank for your listening</a:t>
            </a:r>
            <a:endParaRPr lang="ar-IQ" sz="5400" b="1" dirty="0">
              <a:ln w="12700">
                <a:solidFill>
                  <a:schemeClr val="tx2">
                    <a:lumMod val="75000"/>
                  </a:schemeClr>
                </a:solidFill>
                <a:prstDash val="solid"/>
              </a:ln>
              <a:solidFill>
                <a:schemeClr val="accent1">
                  <a:lumMod val="7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2168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196" y="432486"/>
            <a:ext cx="3447534" cy="593304"/>
          </a:xfrm>
          <a:prstGeom prst="rect">
            <a:avLst/>
          </a:prstGeom>
        </p:spPr>
        <p:txBody>
          <a:bodyPr wrap="square">
            <a:spAutoFit/>
          </a:bodyPr>
          <a:lstStyle/>
          <a:p>
            <a:pPr>
              <a:lnSpc>
                <a:spcPct val="107000"/>
              </a:lnSpc>
              <a:spcAft>
                <a:spcPts val="800"/>
              </a:spcAft>
            </a:pPr>
            <a:r>
              <a:rPr lang="en-US" sz="3200" b="1" i="1" u="sng" kern="1800" dirty="0">
                <a:solidFill>
                  <a:schemeClr val="accent3">
                    <a:lumMod val="50000"/>
                  </a:schemeClr>
                </a:solidFill>
                <a:latin typeface="Times New Roman" panose="02020603050405020304" pitchFamily="18" charset="0"/>
                <a:ea typeface="Times New Roman" panose="02020603050405020304" pitchFamily="18" charset="0"/>
                <a:cs typeface="Arial" panose="020B0604020202020204" pitchFamily="34" charset="0"/>
              </a:rPr>
              <a:t>Adaptive learning</a:t>
            </a:r>
            <a:endParaRPr lang="en-US" sz="3200" i="1" u="sng"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534930" y="518983"/>
            <a:ext cx="7772400" cy="6030098"/>
          </a:xfrm>
          <a:prstGeom prst="rect">
            <a:avLst/>
          </a:prstGeom>
          <a:noFill/>
          <a:ln>
            <a:noFill/>
          </a:ln>
        </p:spPr>
      </p:pic>
    </p:spTree>
    <p:extLst>
      <p:ext uri="{BB962C8B-B14F-4D97-AF65-F5344CB8AC3E}">
        <p14:creationId xmlns:p14="http://schemas.microsoft.com/office/powerpoint/2010/main" val="31625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16595"/>
          </a:xfrm>
          <a:prstGeom prst="rect">
            <a:avLst/>
          </a:prstGeom>
          <a:noFill/>
          <a:ln>
            <a:noFill/>
          </a:ln>
        </p:spPr>
      </p:pic>
    </p:spTree>
    <p:extLst>
      <p:ext uri="{BB962C8B-B14F-4D97-AF65-F5344CB8AC3E}">
        <p14:creationId xmlns:p14="http://schemas.microsoft.com/office/powerpoint/2010/main" val="427777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135" y="197708"/>
            <a:ext cx="11380573" cy="6186309"/>
          </a:xfrm>
          <a:prstGeom prst="rect">
            <a:avLst/>
          </a:prstGeom>
        </p:spPr>
        <p:txBody>
          <a:bodyPr wrap="square">
            <a:spAutoFit/>
          </a:bodyPr>
          <a:lstStyle/>
          <a:p>
            <a:r>
              <a:rPr lang="en-US" sz="3600" b="1" dirty="0">
                <a:solidFill>
                  <a:srgbClr val="FF0000"/>
                </a:solidFill>
                <a:latin typeface="Times New Roman" panose="02020603050405020304" pitchFamily="18" charset="0"/>
                <a:ea typeface="Times New Roman" panose="02020603050405020304" pitchFamily="18" charset="0"/>
              </a:rPr>
              <a:t>Adaptive learning</a:t>
            </a:r>
            <a:r>
              <a:rPr lang="en-US" sz="3600" dirty="0">
                <a:latin typeface="Times New Roman" panose="02020603050405020304" pitchFamily="18" charset="0"/>
                <a:ea typeface="Times New Roman" panose="02020603050405020304" pitchFamily="18" charset="0"/>
              </a:rPr>
              <a:t>, also known as </a:t>
            </a:r>
            <a:r>
              <a:rPr lang="en-US" sz="3600" b="1" dirty="0">
                <a:solidFill>
                  <a:srgbClr val="FF0000"/>
                </a:solidFill>
                <a:latin typeface="Times New Roman" panose="02020603050405020304" pitchFamily="18" charset="0"/>
                <a:ea typeface="Times New Roman" panose="02020603050405020304" pitchFamily="18" charset="0"/>
              </a:rPr>
              <a:t>adaptive teaching</a:t>
            </a:r>
            <a:r>
              <a:rPr lang="en-US" sz="3600" dirty="0">
                <a:latin typeface="Times New Roman" panose="02020603050405020304" pitchFamily="18" charset="0"/>
                <a:ea typeface="Times New Roman" panose="02020603050405020304" pitchFamily="18" charset="0"/>
              </a:rPr>
              <a:t>, is </a:t>
            </a:r>
            <a:r>
              <a:rPr lang="en-US" sz="3600" b="1" i="1" u="sng" dirty="0">
                <a:latin typeface="Times New Roman" panose="02020603050405020304" pitchFamily="18" charset="0"/>
                <a:ea typeface="Times New Roman" panose="02020603050405020304" pitchFamily="18" charset="0"/>
              </a:rPr>
              <a:t>an educational method which uses computers as interactive teaching devices</a:t>
            </a:r>
            <a:r>
              <a:rPr lang="en-US" sz="3600" dirty="0">
                <a:latin typeface="Times New Roman" panose="02020603050405020304" pitchFamily="18" charset="0"/>
                <a:ea typeface="Times New Roman" panose="02020603050405020304" pitchFamily="18" charset="0"/>
              </a:rPr>
              <a:t>, and to orchestrate the allocation of human and mediated resources according to the unique needs of each learner</a:t>
            </a:r>
            <a:r>
              <a:rPr lang="en-US" sz="3600" dirty="0" smtClean="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r>
              <a:rPr lang="en-US" sz="3600" dirty="0" smtClean="0">
                <a:latin typeface="Times New Roman" panose="02020603050405020304" pitchFamily="18" charset="0"/>
                <a:ea typeface="Times New Roman" panose="02020603050405020304" pitchFamily="18" charset="0"/>
              </a:rPr>
              <a:t> </a:t>
            </a:r>
            <a:r>
              <a:rPr lang="en-US" sz="3600" dirty="0">
                <a:solidFill>
                  <a:srgbClr val="0066FF"/>
                </a:solidFill>
                <a:latin typeface="Times New Roman" panose="02020603050405020304" pitchFamily="18" charset="0"/>
                <a:ea typeface="Times New Roman" panose="02020603050405020304" pitchFamily="18" charset="0"/>
              </a:rPr>
              <a:t>Computers adapt the presentation of educational material according to students' learning needs, as indicated by their responses to questions, tasks and experiences</a:t>
            </a:r>
            <a:r>
              <a:rPr lang="en-US" sz="3600" dirty="0">
                <a:latin typeface="Times New Roman" panose="02020603050405020304" pitchFamily="18" charset="0"/>
                <a:ea typeface="Times New Roman" panose="02020603050405020304" pitchFamily="18" charset="0"/>
              </a:rPr>
              <a:t>. The technology encompasses aspects derived from various fields of study including computer science, education, psychology, and brain science.</a:t>
            </a:r>
          </a:p>
        </p:txBody>
      </p:sp>
    </p:spTree>
    <p:extLst>
      <p:ext uri="{BB962C8B-B14F-4D97-AF65-F5344CB8AC3E}">
        <p14:creationId xmlns:p14="http://schemas.microsoft.com/office/powerpoint/2010/main" val="42120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128951"/>
          </a:xfrm>
          <a:prstGeom prst="rect">
            <a:avLst/>
          </a:prstGeom>
          <a:noFill/>
          <a:ln>
            <a:noFill/>
          </a:ln>
        </p:spPr>
      </p:pic>
    </p:spTree>
    <p:extLst>
      <p:ext uri="{BB962C8B-B14F-4D97-AF65-F5344CB8AC3E}">
        <p14:creationId xmlns:p14="http://schemas.microsoft.com/office/powerpoint/2010/main" val="305783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40" y="1075037"/>
            <a:ext cx="9885405" cy="5016758"/>
          </a:xfrm>
          <a:prstGeom prst="rect">
            <a:avLst/>
          </a:prstGeom>
        </p:spPr>
        <p:txBody>
          <a:bodyPr wrap="square">
            <a:spAutoFit/>
          </a:bodyPr>
          <a:lstStyle/>
          <a:p>
            <a:pPr algn="just"/>
            <a:r>
              <a:rPr lang="en-US" sz="3200" dirty="0">
                <a:solidFill>
                  <a:srgbClr val="FF0000"/>
                </a:solidFill>
                <a:latin typeface="Times New Roman" panose="02020603050405020304" pitchFamily="18" charset="0"/>
                <a:ea typeface="Times New Roman" panose="02020603050405020304" pitchFamily="18" charset="0"/>
              </a:rPr>
              <a:t>Adaptive learning </a:t>
            </a:r>
            <a:r>
              <a:rPr lang="en-US" sz="3200" dirty="0">
                <a:latin typeface="Times New Roman" panose="02020603050405020304" pitchFamily="18" charset="0"/>
                <a:ea typeface="Times New Roman" panose="02020603050405020304" pitchFamily="18" charset="0"/>
              </a:rPr>
              <a:t>has been partially driven by a realization that</a:t>
            </a:r>
            <a:r>
              <a:rPr lang="en-US" sz="3200" dirty="0">
                <a:solidFill>
                  <a:srgbClr val="0066FF"/>
                </a:solidFill>
                <a:latin typeface="Times New Roman" panose="02020603050405020304" pitchFamily="18" charset="0"/>
                <a:ea typeface="Times New Roman" panose="02020603050405020304" pitchFamily="18" charset="0"/>
              </a:rPr>
              <a:t> </a:t>
            </a:r>
            <a:r>
              <a:rPr lang="en-US" sz="3200" u="sng" dirty="0">
                <a:solidFill>
                  <a:srgbClr val="0066FF"/>
                </a:solidFill>
                <a:latin typeface="Times New Roman" panose="02020603050405020304" pitchFamily="18" charset="0"/>
                <a:ea typeface="Times New Roman" panose="02020603050405020304" pitchFamily="18" charset="0"/>
              </a:rPr>
              <a:t>tailored learning cannot be achieved on a large-scale using traditional, non-adaptive approaches</a:t>
            </a:r>
            <a:r>
              <a:rPr lang="en-US" sz="3200" dirty="0">
                <a:latin typeface="Times New Roman" panose="02020603050405020304" pitchFamily="18" charset="0"/>
                <a:ea typeface="Times New Roman" panose="02020603050405020304" pitchFamily="18" charset="0"/>
              </a:rPr>
              <a:t>. Adaptive learning systems endeavor to </a:t>
            </a:r>
            <a:r>
              <a:rPr lang="en-US" sz="3200" u="sng" dirty="0">
                <a:solidFill>
                  <a:srgbClr val="00B050"/>
                </a:solidFill>
                <a:latin typeface="Times New Roman" panose="02020603050405020304" pitchFamily="18" charset="0"/>
                <a:ea typeface="Times New Roman" panose="02020603050405020304" pitchFamily="18" charset="0"/>
              </a:rPr>
              <a:t>transform the learner from passive receptor of information to collaborator in the educational process.</a:t>
            </a:r>
            <a:r>
              <a:rPr lang="en-US" sz="3200" u="sng"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Adaptive learning systems' primary application is in education, but another popular application is business training. They have been designed as desktop computer applications, web applications, and are now being introduced into overall curricula </a:t>
            </a:r>
          </a:p>
        </p:txBody>
      </p:sp>
    </p:spTree>
    <p:extLst>
      <p:ext uri="{BB962C8B-B14F-4D97-AF65-F5344CB8AC3E}">
        <p14:creationId xmlns:p14="http://schemas.microsoft.com/office/powerpoint/2010/main" val="179354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27654" y="213360"/>
            <a:ext cx="8923226" cy="6644640"/>
          </a:xfrm>
          <a:prstGeom prst="rect">
            <a:avLst/>
          </a:prstGeom>
          <a:noFill/>
          <a:ln>
            <a:noFill/>
          </a:ln>
        </p:spPr>
      </p:pic>
    </p:spTree>
    <p:extLst>
      <p:ext uri="{BB962C8B-B14F-4D97-AF65-F5344CB8AC3E}">
        <p14:creationId xmlns:p14="http://schemas.microsoft.com/office/powerpoint/2010/main" val="37291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an Adaptive Learning Tool?</a:t>
            </a:r>
            <a:r>
              <a:rPr lang="en-US" dirty="0"/>
              <a:t/>
            </a:r>
            <a:br>
              <a:rPr lang="en-US" dirty="0"/>
            </a:br>
            <a:endParaRPr lang="ar-IQ" dirty="0"/>
          </a:p>
        </p:txBody>
      </p:sp>
      <p:sp>
        <p:nvSpPr>
          <p:cNvPr id="3" name="Content Placeholder 2"/>
          <p:cNvSpPr>
            <a:spLocks noGrp="1"/>
          </p:cNvSpPr>
          <p:nvPr>
            <p:ph idx="1"/>
          </p:nvPr>
        </p:nvSpPr>
        <p:spPr/>
        <p:txBody>
          <a:bodyPr>
            <a:normAutofit fontScale="92500" lnSpcReduction="20000"/>
          </a:bodyPr>
          <a:lstStyle/>
          <a:p>
            <a:pPr marL="0" indent="0" algn="just" rtl="0">
              <a:buNone/>
            </a:pPr>
            <a:r>
              <a:rPr lang="en-US" sz="3000" dirty="0"/>
              <a:t>“We define </a:t>
            </a:r>
            <a:r>
              <a:rPr lang="en-US" sz="3000" i="1" dirty="0">
                <a:solidFill>
                  <a:srgbClr val="FF0000"/>
                </a:solidFill>
              </a:rPr>
              <a:t>adaptive learning tools </a:t>
            </a:r>
            <a:r>
              <a:rPr lang="en-US" sz="3000" dirty="0"/>
              <a:t>as </a:t>
            </a:r>
            <a:r>
              <a:rPr lang="en-US" sz="3000" u="sng" dirty="0">
                <a:solidFill>
                  <a:schemeClr val="accent3">
                    <a:lumMod val="50000"/>
                  </a:schemeClr>
                </a:solidFill>
              </a:rPr>
              <a:t>education technologies that can respond to a student’s interactions in real-time by automatically providing the student with individual support. </a:t>
            </a:r>
            <a:r>
              <a:rPr lang="en-US" sz="3000" dirty="0"/>
              <a:t>… Adaptive learning tools collect specific information about individual students’ behaviors by tracking how they answer questions. The tool then responds to each student by changing the learning experience to better suit that person’s needs, based on their unique and specific behaviors and answers.”</a:t>
            </a:r>
          </a:p>
          <a:p>
            <a:pPr algn="l" rtl="0"/>
            <a:endParaRPr lang="ar-IQ" dirty="0"/>
          </a:p>
        </p:txBody>
      </p:sp>
    </p:spTree>
    <p:extLst>
      <p:ext uri="{BB962C8B-B14F-4D97-AF65-F5344CB8AC3E}">
        <p14:creationId xmlns:p14="http://schemas.microsoft.com/office/powerpoint/2010/main" val="298749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3" y="716692"/>
            <a:ext cx="5128054" cy="827903"/>
          </a:xfrm>
        </p:spPr>
        <p:txBody>
          <a:bodyPr>
            <a:noAutofit/>
          </a:bodyPr>
          <a:lstStyle/>
          <a:p>
            <a:pPr algn="just" rtl="0"/>
            <a:r>
              <a:rPr lang="en-US" sz="2800" b="1" dirty="0" smtClean="0"/>
              <a:t>Adaptive Learning Tool(cont.)</a:t>
            </a:r>
            <a:endParaRPr lang="ar-IQ" sz="28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0476" y="420130"/>
            <a:ext cx="5807675" cy="4984229"/>
          </a:xfrm>
          <a:prstGeom prst="rect">
            <a:avLst/>
          </a:prstGeom>
          <a:noFill/>
          <a:ln>
            <a:noFill/>
          </a:ln>
        </p:spPr>
      </p:pic>
      <p:sp>
        <p:nvSpPr>
          <p:cNvPr id="4" name="Text Placeholder 3"/>
          <p:cNvSpPr>
            <a:spLocks noGrp="1"/>
          </p:cNvSpPr>
          <p:nvPr>
            <p:ph type="body" sz="half" idx="2"/>
          </p:nvPr>
        </p:nvSpPr>
        <p:spPr>
          <a:xfrm>
            <a:off x="308919" y="1841157"/>
            <a:ext cx="4819135" cy="3859764"/>
          </a:xfrm>
        </p:spPr>
        <p:txBody>
          <a:bodyPr>
            <a:normAutofit lnSpcReduction="10000"/>
          </a:bodyPr>
          <a:lstStyle/>
          <a:p>
            <a:pPr algn="just" rtl="0"/>
            <a:r>
              <a:rPr lang="en-US" sz="2800" dirty="0">
                <a:cs typeface="+mj-cs"/>
              </a:rPr>
              <a:t>“The tools, however, are not a </a:t>
            </a:r>
            <a:r>
              <a:rPr lang="en-US" sz="2800" b="1" i="1" dirty="0">
                <a:solidFill>
                  <a:schemeClr val="accent4"/>
                </a:solidFill>
                <a:effectLst>
                  <a:outerShdw blurRad="38100" dist="38100" dir="2700000" algn="tl">
                    <a:srgbClr val="000000">
                      <a:alpha val="43137"/>
                    </a:srgbClr>
                  </a:outerShdw>
                </a:effectLst>
                <a:cs typeface="+mj-cs"/>
              </a:rPr>
              <a:t>panacea</a:t>
            </a:r>
            <a:r>
              <a:rPr lang="en-US" sz="2800" dirty="0">
                <a:cs typeface="+mj-cs"/>
              </a:rPr>
              <a:t>, It’s unlikely that a single tool will ever be able to take over a student’s education, helping students own their learning, make </a:t>
            </a:r>
            <a:r>
              <a:rPr lang="en-US" sz="2800" dirty="0" smtClean="0">
                <a:cs typeface="+mj-cs"/>
              </a:rPr>
              <a:t>decisions, become lifelong </a:t>
            </a:r>
            <a:r>
              <a:rPr lang="en-US" sz="2800" dirty="0">
                <a:cs typeface="+mj-cs"/>
              </a:rPr>
              <a:t>learners, and develop their metacognitive skills.” </a:t>
            </a:r>
          </a:p>
          <a:p>
            <a:endParaRPr lang="ar-IQ" dirty="0"/>
          </a:p>
        </p:txBody>
      </p:sp>
    </p:spTree>
    <p:extLst>
      <p:ext uri="{BB962C8B-B14F-4D97-AF65-F5344CB8AC3E}">
        <p14:creationId xmlns:p14="http://schemas.microsoft.com/office/powerpoint/2010/main" val="20290027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235</TotalTime>
  <Words>781</Words>
  <Application>Microsoft Office PowerPoint</Application>
  <PresentationFormat>مخصص</PresentationFormat>
  <Paragraphs>35</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Facet</vt:lpstr>
      <vt:lpstr> University of Diyala College of Engineering Dep. of Computer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What Is an Adaptive Learning Tool? </vt:lpstr>
      <vt:lpstr>Adaptive Learning Tool(cont.)</vt:lpstr>
      <vt:lpstr>Catching Up and ‘Unshackled’  </vt:lpstr>
      <vt:lpstr>ADAPTIVE CONTENT  </vt:lpstr>
      <vt:lpstr>ADAPTIVE SEQUENCE   </vt:lpstr>
      <vt:lpstr>عرض تقديمي في PowerPoint</vt:lpstr>
      <vt:lpstr>Case Study </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learning</dc:title>
  <dc:creator>lenovo</dc:creator>
  <cp:lastModifiedBy>media</cp:lastModifiedBy>
  <cp:revision>20</cp:revision>
  <dcterms:created xsi:type="dcterms:W3CDTF">2017-12-10T07:39:52Z</dcterms:created>
  <dcterms:modified xsi:type="dcterms:W3CDTF">2017-12-20T09:57:48Z</dcterms:modified>
</cp:coreProperties>
</file>