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346" r:id="rId4"/>
    <p:sldId id="390" r:id="rId5"/>
    <p:sldId id="404" r:id="rId6"/>
    <p:sldId id="391" r:id="rId7"/>
    <p:sldId id="392" r:id="rId8"/>
    <p:sldId id="393" r:id="rId9"/>
    <p:sldId id="395" r:id="rId10"/>
    <p:sldId id="406" r:id="rId11"/>
    <p:sldId id="397" r:id="rId12"/>
    <p:sldId id="398" r:id="rId13"/>
    <p:sldId id="399" r:id="rId14"/>
    <p:sldId id="401" r:id="rId15"/>
    <p:sldId id="400" r:id="rId16"/>
    <p:sldId id="402" r:id="rId17"/>
    <p:sldId id="403" r:id="rId18"/>
    <p:sldId id="342" r:id="rId19"/>
    <p:sldId id="29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r" defTabSz="914400" rtl="1" eaLnBrk="1" latinLnBrk="0" hangingPunct="1">
      <a:defRPr kern="1200">
        <a:solidFill>
          <a:schemeClr val="tx1"/>
        </a:solidFill>
        <a:latin typeface="Arial" panose="020B0604020202020204" pitchFamily="34" charset="0"/>
        <a:ea typeface="+mn-ea"/>
        <a:cs typeface="+mn-cs"/>
      </a:defRPr>
    </a:lvl6pPr>
    <a:lvl7pPr marL="2743200" algn="r" defTabSz="914400" rtl="1" eaLnBrk="1" latinLnBrk="0" hangingPunct="1">
      <a:defRPr kern="1200">
        <a:solidFill>
          <a:schemeClr val="tx1"/>
        </a:solidFill>
        <a:latin typeface="Arial" panose="020B0604020202020204" pitchFamily="34" charset="0"/>
        <a:ea typeface="+mn-ea"/>
        <a:cs typeface="+mn-cs"/>
      </a:defRPr>
    </a:lvl7pPr>
    <a:lvl8pPr marL="3200400" algn="r" defTabSz="914400" rtl="1" eaLnBrk="1" latinLnBrk="0" hangingPunct="1">
      <a:defRPr kern="1200">
        <a:solidFill>
          <a:schemeClr val="tx1"/>
        </a:solidFill>
        <a:latin typeface="Arial" panose="020B0604020202020204" pitchFamily="34" charset="0"/>
        <a:ea typeface="+mn-ea"/>
        <a:cs typeface="+mn-cs"/>
      </a:defRPr>
    </a:lvl8pPr>
    <a:lvl9pPr marL="3657600" algn="r" defTabSz="914400" rtl="1"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FF"/>
    <a:srgbClr val="EDDFE6"/>
    <a:srgbClr val="FEC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26" autoAdjust="0"/>
    <p:restoredTop sz="93659" autoAdjust="0"/>
  </p:normalViewPr>
  <p:slideViewPr>
    <p:cSldViewPr>
      <p:cViewPr varScale="1">
        <p:scale>
          <a:sx n="69" d="100"/>
          <a:sy n="69" d="100"/>
        </p:scale>
        <p:origin x="-11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28996ED-3251-482C-BB30-50BE3774F921}" type="datetimeFigureOut">
              <a:rPr lang="en-US"/>
              <a:pPr>
                <a:defRPr/>
              </a:pPr>
              <a:t>11/13/2017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3220A70D-2079-4473-9C20-5270C1B7D920}" type="slidenum">
              <a:rPr lang="en-US" altLang="ar-IQ"/>
              <a:pPr/>
              <a:t>‹#›</a:t>
            </a:fld>
            <a:endParaRPr lang="en-US" altLang="ar-IQ"/>
          </a:p>
        </p:txBody>
      </p:sp>
    </p:spTree>
    <p:extLst>
      <p:ext uri="{BB962C8B-B14F-4D97-AF65-F5344CB8AC3E}">
        <p14:creationId xmlns:p14="http://schemas.microsoft.com/office/powerpoint/2010/main" val="145353234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10"/>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1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9"/>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20"/>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692BFE88-B46F-4A33-B9FF-04CBA4E9FC7F}" type="datetimeFigureOut">
              <a:rPr lang="en-US"/>
              <a:pPr>
                <a:defRPr/>
              </a:pPr>
              <a:t>11/13/2017</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C0EEC077-26C6-44EB-8E69-4098BAA22481}" type="slidenum">
              <a:rPr lang="en-US" altLang="ar-IQ"/>
              <a:pPr/>
              <a:t>‹#›</a:t>
            </a:fld>
            <a:endParaRPr lang="en-US" altLang="ar-IQ"/>
          </a:p>
        </p:txBody>
      </p:sp>
    </p:spTree>
    <p:extLst>
      <p:ext uri="{BB962C8B-B14F-4D97-AF65-F5344CB8AC3E}">
        <p14:creationId xmlns:p14="http://schemas.microsoft.com/office/powerpoint/2010/main" val="3266774237"/>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E3E7F1B-78BF-43CF-9328-70A74CF2F4A0}" type="datetimeFigureOut">
              <a:rPr lang="en-US"/>
              <a:pPr>
                <a:defRPr/>
              </a:pPr>
              <a:t>11/13/2017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DCAF3FD9-B297-43CD-A8AF-16E01657FD6A}" type="slidenum">
              <a:rPr lang="en-US" altLang="ar-IQ"/>
              <a:pPr/>
              <a:t>‹#›</a:t>
            </a:fld>
            <a:endParaRPr lang="en-US" altLang="ar-IQ"/>
          </a:p>
        </p:txBody>
      </p:sp>
    </p:spTree>
    <p:extLst>
      <p:ext uri="{BB962C8B-B14F-4D97-AF65-F5344CB8AC3E}">
        <p14:creationId xmlns:p14="http://schemas.microsoft.com/office/powerpoint/2010/main" val="3392698744"/>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F6E9E59-E613-4370-ABA1-E3790047A9C4}" type="datetimeFigureOut">
              <a:rPr lang="en-US"/>
              <a:pPr>
                <a:defRPr/>
              </a:pPr>
              <a:t>11/13/2017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AB6FD1A9-C7F7-485E-8860-A161E8996CA7}" type="slidenum">
              <a:rPr lang="en-US" altLang="ar-IQ"/>
              <a:pPr/>
              <a:t>‹#›</a:t>
            </a:fld>
            <a:endParaRPr lang="en-US" altLang="ar-IQ"/>
          </a:p>
        </p:txBody>
      </p:sp>
    </p:spTree>
    <p:extLst>
      <p:ext uri="{BB962C8B-B14F-4D97-AF65-F5344CB8AC3E}">
        <p14:creationId xmlns:p14="http://schemas.microsoft.com/office/powerpoint/2010/main" val="3529516981"/>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122C74AF-3FDB-45C7-9706-3D9C7FAD397C}" type="datetimeFigureOut">
              <a:rPr lang="en-US"/>
              <a:pPr>
                <a:defRPr/>
              </a:pPr>
              <a:t>11/13/2017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FCDEA1E7-D8BB-4B31-B9A8-9EF6A80897E5}" type="slidenum">
              <a:rPr lang="en-US" altLang="ar-IQ"/>
              <a:pPr/>
              <a:t>‹#›</a:t>
            </a:fld>
            <a:endParaRPr lang="en-US" altLang="ar-IQ"/>
          </a:p>
        </p:txBody>
      </p:sp>
    </p:spTree>
    <p:extLst>
      <p:ext uri="{BB962C8B-B14F-4D97-AF65-F5344CB8AC3E}">
        <p14:creationId xmlns:p14="http://schemas.microsoft.com/office/powerpoint/2010/main" val="1923809784"/>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5" name="Chevron 15"/>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10CA37DF-EBFE-41D7-83D0-9059FDEA7CB7}" type="datetimeFigureOut">
              <a:rPr lang="en-US"/>
              <a:pPr>
                <a:defRPr/>
              </a:pPr>
              <a:t>11/13/2017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0BFEE821-F98D-4E6A-B32E-AA4EDAD599D4}" type="slidenum">
              <a:rPr lang="en-US" altLang="ar-IQ"/>
              <a:pPr/>
              <a:t>‹#›</a:t>
            </a:fld>
            <a:endParaRPr lang="en-US" altLang="ar-IQ"/>
          </a:p>
        </p:txBody>
      </p:sp>
    </p:spTree>
    <p:extLst>
      <p:ext uri="{BB962C8B-B14F-4D97-AF65-F5344CB8AC3E}">
        <p14:creationId xmlns:p14="http://schemas.microsoft.com/office/powerpoint/2010/main" val="3749805587"/>
      </p:ext>
    </p:extLst>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pPr>
              <a:defRPr/>
            </a:pPr>
            <a:fld id="{D05E4CE6-F987-4042-BE9F-3C92D2AF29BE}" type="datetimeFigureOut">
              <a:rPr lang="en-US"/>
              <a:pPr>
                <a:defRPr/>
              </a:pPr>
              <a:t>11/13/2017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D7282BA8-1558-45A7-8F67-44BB8F09ADDE}" type="slidenum">
              <a:rPr lang="en-US" altLang="ar-IQ"/>
              <a:pPr/>
              <a:t>‹#›</a:t>
            </a:fld>
            <a:endParaRPr lang="en-US" altLang="ar-IQ"/>
          </a:p>
        </p:txBody>
      </p:sp>
    </p:spTree>
    <p:extLst>
      <p:ext uri="{BB962C8B-B14F-4D97-AF65-F5344CB8AC3E}">
        <p14:creationId xmlns:p14="http://schemas.microsoft.com/office/powerpoint/2010/main" val="1212816902"/>
      </p:ext>
    </p:extLst>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3DADCDEC-4ACD-4CD4-9620-C159D2C3A306}" type="datetimeFigureOut">
              <a:rPr lang="en-US"/>
              <a:pPr>
                <a:defRPr/>
              </a:pPr>
              <a:t>11/13/2017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F3D71C6-B484-43A3-91A6-438C7663C290}" type="slidenum">
              <a:rPr lang="en-US" altLang="ar-IQ"/>
              <a:pPr/>
              <a:t>‹#›</a:t>
            </a:fld>
            <a:endParaRPr lang="en-US" altLang="ar-IQ"/>
          </a:p>
        </p:txBody>
      </p:sp>
    </p:spTree>
    <p:extLst>
      <p:ext uri="{BB962C8B-B14F-4D97-AF65-F5344CB8AC3E}">
        <p14:creationId xmlns:p14="http://schemas.microsoft.com/office/powerpoint/2010/main" val="1085548725"/>
      </p:ext>
    </p:extLst>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681EF98-4FE6-4DD7-BC4B-103C2592D26A}" type="datetimeFigureOut">
              <a:rPr lang="en-US"/>
              <a:pPr>
                <a:defRPr/>
              </a:pPr>
              <a:t>11/13/2017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23ACDEFB-E635-4B07-863D-847003692FCB}" type="slidenum">
              <a:rPr lang="en-US" altLang="ar-IQ"/>
              <a:pPr/>
              <a:t>‹#›</a:t>
            </a:fld>
            <a:endParaRPr lang="en-US" altLang="ar-IQ"/>
          </a:p>
        </p:txBody>
      </p:sp>
    </p:spTree>
    <p:extLst>
      <p:ext uri="{BB962C8B-B14F-4D97-AF65-F5344CB8AC3E}">
        <p14:creationId xmlns:p14="http://schemas.microsoft.com/office/powerpoint/2010/main" val="2074784947"/>
      </p:ext>
    </p:extLst>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3043F02-0A70-4E4D-837B-5ED5624D4858}" type="datetimeFigureOut">
              <a:rPr lang="en-US"/>
              <a:pPr>
                <a:defRPr/>
              </a:pPr>
              <a:t>11/13/2017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63D72133-A420-4D91-8C13-C8F3C86F33BB}" type="slidenum">
              <a:rPr lang="en-US" altLang="ar-IQ"/>
              <a:pPr/>
              <a:t>‹#›</a:t>
            </a:fld>
            <a:endParaRPr lang="en-US" altLang="ar-IQ"/>
          </a:p>
        </p:txBody>
      </p:sp>
    </p:spTree>
    <p:extLst>
      <p:ext uri="{BB962C8B-B14F-4D97-AF65-F5344CB8AC3E}">
        <p14:creationId xmlns:p14="http://schemas.microsoft.com/office/powerpoint/2010/main" val="378261370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58BA35C7-75F7-4DF8-9FE1-9940F2FCC0F4}" type="datetimeFigureOut">
              <a:rPr lang="en-US"/>
              <a:pPr>
                <a:defRPr/>
              </a:pPr>
              <a:t>11/13/2017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08DC8BFD-25D9-458F-9675-B186C27DD59D}" type="slidenum">
              <a:rPr lang="en-US" altLang="ar-IQ"/>
              <a:pPr/>
              <a:t>‹#›</a:t>
            </a:fld>
            <a:endParaRPr lang="en-US" altLang="ar-IQ"/>
          </a:p>
        </p:txBody>
      </p:sp>
    </p:spTree>
    <p:extLst>
      <p:ext uri="{BB962C8B-B14F-4D97-AF65-F5344CB8AC3E}">
        <p14:creationId xmlns:p14="http://schemas.microsoft.com/office/powerpoint/2010/main" val="2184203526"/>
      </p:ext>
    </p:extLst>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Freeform 1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Right Triangle 16"/>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8" name="Straight Connector 18"/>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9"/>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10" name="Chevron 20"/>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DF060733-1ACF-4C31-A517-47FAF481A036}" type="datetimeFigureOut">
              <a:rPr lang="en-US"/>
              <a:pPr>
                <a:defRPr/>
              </a:pPr>
              <a:t>11/13/2017</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18172ACA-3E12-48DB-A911-14A3276D1438}" type="slidenum">
              <a:rPr lang="en-US" altLang="ar-IQ"/>
              <a:pPr/>
              <a:t>‹#›</a:t>
            </a:fld>
            <a:endParaRPr lang="en-US" altLang="ar-IQ"/>
          </a:p>
        </p:txBody>
      </p:sp>
    </p:spTree>
    <p:extLst>
      <p:ext uri="{BB962C8B-B14F-4D97-AF65-F5344CB8AC3E}">
        <p14:creationId xmlns:p14="http://schemas.microsoft.com/office/powerpoint/2010/main" val="1633180945"/>
      </p:ext>
    </p:extLst>
  </p:cSld>
  <p:clrMapOvr>
    <a:overrideClrMapping bg1="dk1" tx1="lt1" bg2="dk2" tx2="lt2" accent1="accent1" accent2="accent2" accent3="accent3" accent4="accent4" accent5="accent5" accent6="accent6" hlink="hlink" folHlink="folHlink"/>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smtClean="0"/>
              <a:t>Click to edit Master title style</a:t>
            </a:r>
            <a:endParaRPr lang="en-US"/>
          </a:p>
        </p:txBody>
      </p:sp>
      <p:sp>
        <p:nvSpPr>
          <p:cNvPr id="3081"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ar-IQ" smtClean="0"/>
              <a:t>Click to edit Master text styles</a:t>
            </a:r>
          </a:p>
          <a:p>
            <a:pPr lvl="1"/>
            <a:r>
              <a:rPr lang="en-US" altLang="ar-IQ" smtClean="0"/>
              <a:t>Second level</a:t>
            </a:r>
          </a:p>
          <a:p>
            <a:pPr lvl="2"/>
            <a:r>
              <a:rPr lang="en-US" altLang="ar-IQ" smtClean="0"/>
              <a:t>Third level</a:t>
            </a:r>
          </a:p>
          <a:p>
            <a:pPr lvl="3"/>
            <a:r>
              <a:rPr lang="en-US" altLang="ar-IQ" smtClean="0"/>
              <a:t>Fourth level</a:t>
            </a:r>
          </a:p>
          <a:p>
            <a:pPr lvl="4"/>
            <a:r>
              <a:rPr lang="en-US" altLang="ar-IQ"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EC1D5719-2E13-44D0-A4E2-4DA006B78D65}" type="datetimeFigureOut">
              <a:rPr lang="en-US"/>
              <a:pPr>
                <a:defRPr/>
              </a:pPr>
              <a:t>11/13/2017</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Lucida Sans Unicode" panose="020B0602030504020204" pitchFamily="34" charset="0"/>
              </a:defRPr>
            </a:lvl1pPr>
          </a:lstStyle>
          <a:p>
            <a:fld id="{CCC801D0-E14A-4808-8B33-002612A11ACB}" type="slidenum">
              <a:rPr lang="en-US" altLang="ar-IQ"/>
              <a:pPr/>
              <a:t>‹#›</a:t>
            </a:fld>
            <a:endParaRPr lang="en-US" altLang="ar-IQ"/>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7" r:id="rId4"/>
    <p:sldLayoutId id="2147483698" r:id="rId5"/>
    <p:sldLayoutId id="2147483699" r:id="rId6"/>
    <p:sldLayoutId id="2147483692" r:id="rId7"/>
    <p:sldLayoutId id="2147483700" r:id="rId8"/>
    <p:sldLayoutId id="2147483701" r:id="rId9"/>
    <p:sldLayoutId id="2147483693" r:id="rId10"/>
    <p:sldLayoutId id="2147483694" r:id="rId11"/>
  </p:sldLayoutIdLst>
  <p:transition>
    <p:wipe dir="d"/>
  </p:transition>
  <p:timing>
    <p:tnLst>
      <p:par>
        <p:cTn id="1" dur="indefinite" restart="never" nodeType="tmRoot"/>
      </p:par>
    </p:tnLst>
  </p:timing>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13856"/>
            <a:ext cx="9144000" cy="1334144"/>
          </a:xfrm>
        </p:spPr>
        <p:txBody>
          <a:bodyPr>
            <a:normAutofit/>
          </a:bodyPr>
          <a:lstStyle/>
          <a:p>
            <a:pPr algn="ctr" fontAlgn="auto">
              <a:spcAft>
                <a:spcPts val="0"/>
              </a:spcAft>
              <a:defRPr/>
            </a:pPr>
            <a:r>
              <a:rPr lang="en-US" sz="4000" dirty="0" smtClean="0">
                <a:solidFill>
                  <a:srgbClr val="FF0000"/>
                </a:solidFill>
              </a:rPr>
              <a:t>SOFTWARE-DEFINED NETWORKING </a:t>
            </a:r>
            <a:br>
              <a:rPr lang="en-US" sz="4000" dirty="0" smtClean="0">
                <a:solidFill>
                  <a:srgbClr val="FF0000"/>
                </a:solidFill>
              </a:rPr>
            </a:br>
            <a:r>
              <a:rPr lang="en-US" sz="4000" dirty="0" smtClean="0">
                <a:solidFill>
                  <a:srgbClr val="FF0000"/>
                </a:solidFill>
              </a:rPr>
              <a:t>(SDN)</a:t>
            </a:r>
            <a:endParaRPr lang="en-US" sz="4000" dirty="0">
              <a:solidFill>
                <a:srgbClr val="FF0000"/>
              </a:solidFill>
            </a:endParaRPr>
          </a:p>
        </p:txBody>
      </p:sp>
      <p:sp>
        <p:nvSpPr>
          <p:cNvPr id="11267" name="Subtitle 2"/>
          <p:cNvSpPr>
            <a:spLocks noGrp="1"/>
          </p:cNvSpPr>
          <p:nvPr>
            <p:ph type="subTitle" idx="1"/>
          </p:nvPr>
        </p:nvSpPr>
        <p:spPr>
          <a:xfrm>
            <a:off x="723900" y="3124200"/>
            <a:ext cx="7772400" cy="1905000"/>
          </a:xfrm>
        </p:spPr>
        <p:txBody>
          <a:bodyPr/>
          <a:lstStyle/>
          <a:p>
            <a:pPr marR="0" algn="ctr"/>
            <a:r>
              <a:rPr lang="en-US" altLang="ar-IQ" sz="2400" dirty="0" smtClean="0"/>
              <a:t>Asst. Lect. Ahmed M. Jasim</a:t>
            </a:r>
          </a:p>
          <a:p>
            <a:pPr marR="0" algn="ctr"/>
            <a:r>
              <a:rPr lang="en-US" altLang="ar-IQ" sz="2400" dirty="0"/>
              <a:t>Department </a:t>
            </a:r>
            <a:r>
              <a:rPr lang="en-US" altLang="ar-IQ" sz="2400" dirty="0" smtClean="0"/>
              <a:t>of Computer Engineering </a:t>
            </a:r>
          </a:p>
          <a:p>
            <a:pPr marR="0" algn="ctr"/>
            <a:r>
              <a:rPr lang="en-US" altLang="ar-IQ" sz="2400" dirty="0" smtClean="0"/>
              <a:t>College of Engineering - University of Diyala</a:t>
            </a:r>
          </a:p>
          <a:p>
            <a:pPr marR="0" algn="ctr"/>
            <a:endParaRPr lang="en-US" altLang="ar-IQ" sz="2400" dirty="0" smtClean="0"/>
          </a:p>
          <a:p>
            <a:pPr marR="0" algn="ctr"/>
            <a:r>
              <a:rPr lang="en-US" altLang="ar-IQ" sz="2400" dirty="0" smtClean="0"/>
              <a:t>2017</a:t>
            </a:r>
            <a:endParaRPr lang="en-US" altLang="ar-IQ" sz="2400" dirty="0"/>
          </a:p>
          <a:p>
            <a:pPr marR="0" algn="ctr"/>
            <a:endParaRPr lang="en-US" altLang="ar-IQ" sz="2400" dirty="0" smtClean="0"/>
          </a:p>
        </p:txBody>
      </p:sp>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600"/>
            <a:ext cx="1241223" cy="1296688"/>
          </a:xfrm>
          <a:prstGeom prst="rect">
            <a:avLst/>
          </a:prstGeom>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5638800"/>
          </a:xfrm>
        </p:spPr>
        <p:txBody>
          <a:bodyPr/>
          <a:lstStyle/>
          <a:p>
            <a:pPr algn="just"/>
            <a:endParaRPr lang="en-US" sz="2400" dirty="0" smtClean="0"/>
          </a:p>
          <a:p>
            <a:pPr algn="just"/>
            <a:r>
              <a:rPr lang="en-US" sz="2400" dirty="0" smtClean="0"/>
              <a:t>The </a:t>
            </a:r>
            <a:r>
              <a:rPr lang="en-US" sz="2400" dirty="0"/>
              <a:t>controller will be responsible of </a:t>
            </a:r>
            <a:r>
              <a:rPr lang="en-US" sz="2400" dirty="0">
                <a:solidFill>
                  <a:srgbClr val="FF0000"/>
                </a:solidFill>
              </a:rPr>
              <a:t>network monitor</a:t>
            </a:r>
            <a:r>
              <a:rPr lang="en-US" sz="2400" dirty="0"/>
              <a:t>, </a:t>
            </a:r>
            <a:r>
              <a:rPr lang="en-US" sz="2400" dirty="0">
                <a:solidFill>
                  <a:srgbClr val="FF0000"/>
                </a:solidFill>
              </a:rPr>
              <a:t>configuration, troubleshooting, resolution and software </a:t>
            </a:r>
            <a:r>
              <a:rPr lang="en-US" sz="2400" dirty="0" smtClean="0">
                <a:solidFill>
                  <a:srgbClr val="FF0000"/>
                </a:solidFill>
              </a:rPr>
              <a:t>updates</a:t>
            </a:r>
            <a:r>
              <a:rPr lang="en-US" sz="2400" dirty="0">
                <a:solidFill>
                  <a:srgbClr val="FF0000"/>
                </a:solidFill>
              </a:rPr>
              <a:t>.</a:t>
            </a:r>
            <a:endParaRPr lang="en-US" sz="2400" dirty="0" smtClean="0">
              <a:solidFill>
                <a:srgbClr val="FF0000"/>
              </a:solidFill>
            </a:endParaRPr>
          </a:p>
          <a:p>
            <a:pPr algn="just"/>
            <a:endParaRPr lang="en-US" sz="2400" dirty="0"/>
          </a:p>
          <a:p>
            <a:pPr algn="just"/>
            <a:endParaRPr lang="en-US" sz="2400" dirty="0"/>
          </a:p>
          <a:p>
            <a:pPr algn="just"/>
            <a:endParaRPr lang="en-US" sz="2400" dirty="0"/>
          </a:p>
          <a:p>
            <a:pPr algn="just"/>
            <a:r>
              <a:rPr lang="en-US" sz="2400" dirty="0">
                <a:solidFill>
                  <a:srgbClr val="FF0000"/>
                </a:solidFill>
              </a:rPr>
              <a:t>The GUI application </a:t>
            </a:r>
            <a:r>
              <a:rPr lang="en-US" sz="2400" dirty="0"/>
              <a:t>is a layer above the controller which shows the admin every thing running in the network. For example, a </a:t>
            </a:r>
            <a:r>
              <a:rPr lang="en-US" sz="2400" dirty="0">
                <a:solidFill>
                  <a:srgbClr val="FF0000"/>
                </a:solidFill>
              </a:rPr>
              <a:t>red line </a:t>
            </a:r>
            <a:r>
              <a:rPr lang="en-US" sz="2400" dirty="0"/>
              <a:t>indicates a congested </a:t>
            </a:r>
            <a:r>
              <a:rPr lang="en-US" sz="2400" dirty="0" smtClean="0"/>
              <a:t>path</a:t>
            </a:r>
            <a:endParaRPr lang="en-US" sz="2400" dirty="0"/>
          </a:p>
        </p:txBody>
      </p:sp>
      <p:sp>
        <p:nvSpPr>
          <p:cNvPr id="2" name="Title 1"/>
          <p:cNvSpPr>
            <a:spLocks noGrp="1"/>
          </p:cNvSpPr>
          <p:nvPr>
            <p:ph type="title"/>
          </p:nvPr>
        </p:nvSpPr>
        <p:spPr>
          <a:xfrm>
            <a:off x="228600" y="152400"/>
            <a:ext cx="8991600" cy="838200"/>
          </a:xfrm>
        </p:spPr>
        <p:txBody>
          <a:bodyPr>
            <a:noAutofit/>
          </a:bodyPr>
          <a:lstStyle/>
          <a:p>
            <a:pPr algn="ctr"/>
            <a:r>
              <a:rPr lang="en-US" sz="6000" dirty="0">
                <a:solidFill>
                  <a:srgbClr val="FF0000"/>
                </a:solidFill>
              </a:rPr>
              <a:t>SDN</a:t>
            </a:r>
            <a:endParaRPr lang="en-US" altLang="ar-IQ" sz="6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648207425"/>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5638800"/>
          </a:xfrm>
        </p:spPr>
        <p:txBody>
          <a:bodyPr/>
          <a:lstStyle/>
          <a:p>
            <a:pPr algn="just"/>
            <a:endParaRPr lang="en-US" sz="2800" dirty="0" smtClean="0">
              <a:solidFill>
                <a:srgbClr val="6666FF"/>
              </a:solidFill>
            </a:endParaRPr>
          </a:p>
          <a:p>
            <a:pPr algn="just"/>
            <a:r>
              <a:rPr lang="en-US" sz="2800" dirty="0" smtClean="0">
                <a:solidFill>
                  <a:srgbClr val="6666FF"/>
                </a:solidFill>
              </a:rPr>
              <a:t>The </a:t>
            </a:r>
            <a:r>
              <a:rPr lang="en-US" sz="2800" dirty="0">
                <a:solidFill>
                  <a:srgbClr val="6666FF"/>
                </a:solidFill>
              </a:rPr>
              <a:t>controller (Ex: APIC-EM</a:t>
            </a:r>
            <a:r>
              <a:rPr lang="en-US" sz="2800" dirty="0" smtClean="0">
                <a:solidFill>
                  <a:srgbClr val="6666FF"/>
                </a:solidFill>
              </a:rPr>
              <a:t>).</a:t>
            </a:r>
          </a:p>
          <a:p>
            <a:pPr algn="just"/>
            <a:endParaRPr lang="en-US" sz="2800" dirty="0" smtClean="0">
              <a:solidFill>
                <a:srgbClr val="6666FF"/>
              </a:solidFill>
            </a:endParaRPr>
          </a:p>
          <a:p>
            <a:pPr algn="just"/>
            <a:endParaRPr lang="en-US" sz="2800" dirty="0">
              <a:solidFill>
                <a:srgbClr val="6666FF"/>
              </a:solidFill>
            </a:endParaRPr>
          </a:p>
          <a:p>
            <a:pPr algn="just"/>
            <a:r>
              <a:rPr lang="en-US" sz="2800" dirty="0">
                <a:solidFill>
                  <a:srgbClr val="6666FF"/>
                </a:solidFill>
              </a:rPr>
              <a:t>The API </a:t>
            </a:r>
            <a:r>
              <a:rPr lang="en-US" sz="2800" dirty="0" smtClean="0">
                <a:solidFill>
                  <a:srgbClr val="6666FF"/>
                </a:solidFill>
              </a:rPr>
              <a:t>(Application Program Interface)</a:t>
            </a:r>
          </a:p>
          <a:p>
            <a:pPr marL="109537" indent="0" algn="just">
              <a:buNone/>
            </a:pPr>
            <a:endParaRPr lang="en-US" sz="2800" dirty="0" smtClean="0">
              <a:solidFill>
                <a:srgbClr val="6666FF"/>
              </a:solidFill>
            </a:endParaRPr>
          </a:p>
          <a:p>
            <a:pPr algn="just"/>
            <a:endParaRPr lang="en-US" sz="2800" dirty="0">
              <a:solidFill>
                <a:srgbClr val="6666FF"/>
              </a:solidFill>
            </a:endParaRPr>
          </a:p>
          <a:p>
            <a:pPr algn="just"/>
            <a:r>
              <a:rPr lang="en-US" sz="2800" dirty="0">
                <a:solidFill>
                  <a:srgbClr val="6666FF"/>
                </a:solidFill>
              </a:rPr>
              <a:t>The interface </a:t>
            </a:r>
            <a:r>
              <a:rPr lang="en-US" sz="2800" dirty="0" smtClean="0">
                <a:solidFill>
                  <a:srgbClr val="6666FF"/>
                </a:solidFill>
              </a:rPr>
              <a:t>protocol</a:t>
            </a:r>
            <a:endParaRPr lang="en-US" sz="2800" dirty="0">
              <a:solidFill>
                <a:srgbClr val="6666FF"/>
              </a:solidFill>
            </a:endParaRPr>
          </a:p>
        </p:txBody>
      </p:sp>
      <p:sp>
        <p:nvSpPr>
          <p:cNvPr id="2" name="Title 1"/>
          <p:cNvSpPr>
            <a:spLocks noGrp="1"/>
          </p:cNvSpPr>
          <p:nvPr>
            <p:ph type="title"/>
          </p:nvPr>
        </p:nvSpPr>
        <p:spPr>
          <a:xfrm>
            <a:off x="228600" y="152400"/>
            <a:ext cx="8991600" cy="838200"/>
          </a:xfrm>
        </p:spPr>
        <p:txBody>
          <a:bodyPr>
            <a:noAutofit/>
          </a:bodyPr>
          <a:lstStyle/>
          <a:p>
            <a:pPr algn="ctr"/>
            <a:r>
              <a:rPr lang="en-US" sz="6000" dirty="0" smtClean="0">
                <a:solidFill>
                  <a:srgbClr val="FF0000"/>
                </a:solidFill>
              </a:rPr>
              <a:t>SDN COMPONENTS</a:t>
            </a:r>
            <a:endParaRPr lang="en-US" altLang="ar-IQ" sz="6000" dirty="0">
              <a:solidFill>
                <a:srgbClr val="FF0000"/>
              </a:solidFill>
              <a:latin typeface="Arial" panose="020B0604020202020204" pitchFamily="34" charset="0"/>
            </a:endParaRPr>
          </a:p>
        </p:txBody>
      </p:sp>
    </p:spTree>
    <p:extLst>
      <p:ext uri="{BB962C8B-B14F-4D97-AF65-F5344CB8AC3E}">
        <p14:creationId xmlns:p14="http://schemas.microsoft.com/office/powerpoint/2010/main" val="206913229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5638800"/>
          </a:xfrm>
        </p:spPr>
        <p:txBody>
          <a:bodyPr/>
          <a:lstStyle/>
          <a:p>
            <a:pPr algn="just"/>
            <a:r>
              <a:rPr lang="en-US" sz="2800" dirty="0" smtClean="0">
                <a:solidFill>
                  <a:srgbClr val="6666FF"/>
                </a:solidFill>
              </a:rPr>
              <a:t>SBI </a:t>
            </a:r>
            <a:r>
              <a:rPr lang="en-US" sz="2800" dirty="0">
                <a:solidFill>
                  <a:srgbClr val="6666FF"/>
                </a:solidFill>
              </a:rPr>
              <a:t>(Southbound Interface)</a:t>
            </a:r>
          </a:p>
          <a:p>
            <a:pPr marL="811213" algn="just">
              <a:buFont typeface="Wingdings" panose="05000000000000000000" pitchFamily="2" charset="2"/>
              <a:buChar char="Ø"/>
            </a:pPr>
            <a:r>
              <a:rPr lang="en-US" sz="2800" dirty="0"/>
              <a:t>It is the communication to/from the controller and infrastructure equipment like routers, switches and firewalls.</a:t>
            </a:r>
          </a:p>
          <a:p>
            <a:pPr marL="811213" algn="just">
              <a:buFont typeface="Wingdings" panose="05000000000000000000" pitchFamily="2" charset="2"/>
              <a:buChar char="Ø"/>
            </a:pPr>
            <a:r>
              <a:rPr lang="en-US" sz="2800" dirty="0"/>
              <a:t>Examples on SBI are </a:t>
            </a:r>
            <a:r>
              <a:rPr lang="en-US" sz="2800" dirty="0" err="1">
                <a:solidFill>
                  <a:srgbClr val="FF0000"/>
                </a:solidFill>
              </a:rPr>
              <a:t>OpenFlow</a:t>
            </a:r>
            <a:r>
              <a:rPr lang="en-US" sz="2800" dirty="0">
                <a:solidFill>
                  <a:srgbClr val="FF0000"/>
                </a:solidFill>
              </a:rPr>
              <a:t>, </a:t>
            </a:r>
            <a:r>
              <a:rPr lang="en-US" sz="2800" dirty="0" err="1">
                <a:solidFill>
                  <a:srgbClr val="FF0000"/>
                </a:solidFill>
              </a:rPr>
              <a:t>NetConf</a:t>
            </a:r>
            <a:r>
              <a:rPr lang="en-US" sz="2800" dirty="0">
                <a:solidFill>
                  <a:srgbClr val="FF0000"/>
                </a:solidFill>
              </a:rPr>
              <a:t>, PCEP, BGP-LS, OVSDB</a:t>
            </a:r>
            <a:r>
              <a:rPr lang="en-US" sz="2800" dirty="0" smtClean="0">
                <a:solidFill>
                  <a:srgbClr val="FF0000"/>
                </a:solidFill>
              </a:rPr>
              <a:t>.</a:t>
            </a:r>
          </a:p>
          <a:p>
            <a:pPr marL="811213" algn="just">
              <a:buFont typeface="Wingdings" panose="05000000000000000000" pitchFamily="2" charset="2"/>
              <a:buChar char="Ø"/>
            </a:pPr>
            <a:endParaRPr lang="en-US" sz="2800" dirty="0">
              <a:solidFill>
                <a:srgbClr val="FF0000"/>
              </a:solidFill>
            </a:endParaRPr>
          </a:p>
          <a:p>
            <a:pPr algn="just"/>
            <a:r>
              <a:rPr lang="en-US" sz="2800" dirty="0">
                <a:solidFill>
                  <a:srgbClr val="6666FF"/>
                </a:solidFill>
              </a:rPr>
              <a:t> NBI (Northbound Interface</a:t>
            </a:r>
            <a:r>
              <a:rPr lang="en-US" sz="2800" dirty="0" smtClean="0">
                <a:solidFill>
                  <a:srgbClr val="6666FF"/>
                </a:solidFill>
              </a:rPr>
              <a:t>)</a:t>
            </a:r>
            <a:endParaRPr lang="en-US" sz="2800" dirty="0">
              <a:solidFill>
                <a:srgbClr val="6666FF"/>
              </a:solidFill>
            </a:endParaRPr>
          </a:p>
          <a:p>
            <a:pPr marL="811213" indent="-344488" algn="just">
              <a:buFont typeface="Wingdings" panose="05000000000000000000" pitchFamily="2" charset="2"/>
              <a:buChar char="Ø"/>
            </a:pPr>
            <a:r>
              <a:rPr lang="en-US" sz="2800" dirty="0"/>
              <a:t>It is the communication to/from the controller and upstream SDN-aware applications.</a:t>
            </a:r>
          </a:p>
        </p:txBody>
      </p:sp>
      <p:sp>
        <p:nvSpPr>
          <p:cNvPr id="2" name="Title 1"/>
          <p:cNvSpPr>
            <a:spLocks noGrp="1"/>
          </p:cNvSpPr>
          <p:nvPr>
            <p:ph type="title"/>
          </p:nvPr>
        </p:nvSpPr>
        <p:spPr>
          <a:xfrm>
            <a:off x="228600" y="152400"/>
            <a:ext cx="8991600" cy="838200"/>
          </a:xfrm>
        </p:spPr>
        <p:txBody>
          <a:bodyPr>
            <a:noAutofit/>
          </a:bodyPr>
          <a:lstStyle/>
          <a:p>
            <a:pPr algn="ctr"/>
            <a:r>
              <a:rPr lang="en-US" sz="6000" dirty="0" smtClean="0">
                <a:solidFill>
                  <a:srgbClr val="FF0000"/>
                </a:solidFill>
              </a:rPr>
              <a:t>INTERFACE TYPES</a:t>
            </a:r>
            <a:endParaRPr lang="en-US" sz="6000" dirty="0">
              <a:solidFill>
                <a:srgbClr val="FF0000"/>
              </a:solidFill>
            </a:endParaRPr>
          </a:p>
        </p:txBody>
      </p:sp>
    </p:spTree>
    <p:extLst>
      <p:ext uri="{BB962C8B-B14F-4D97-AF65-F5344CB8AC3E}">
        <p14:creationId xmlns:p14="http://schemas.microsoft.com/office/powerpoint/2010/main" val="2888255169"/>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916" y="1143000"/>
            <a:ext cx="8991600" cy="5503606"/>
          </a:xfrm>
        </p:spPr>
        <p:txBody>
          <a:bodyPr/>
          <a:lstStyle/>
          <a:p>
            <a:pPr algn="just"/>
            <a:endParaRPr lang="en-US" sz="2800" dirty="0" smtClean="0">
              <a:solidFill>
                <a:srgbClr val="6666FF"/>
              </a:solidFill>
            </a:endParaRPr>
          </a:p>
          <a:p>
            <a:pPr algn="just"/>
            <a:r>
              <a:rPr lang="en-US" sz="2800" dirty="0" smtClean="0">
                <a:solidFill>
                  <a:srgbClr val="6666FF"/>
                </a:solidFill>
              </a:rPr>
              <a:t>Application layer</a:t>
            </a:r>
            <a:r>
              <a:rPr lang="en-US" sz="2800" dirty="0" smtClean="0"/>
              <a:t>: Business application.</a:t>
            </a:r>
          </a:p>
          <a:p>
            <a:pPr algn="just"/>
            <a:endParaRPr lang="en-US" sz="2800" dirty="0" smtClean="0">
              <a:solidFill>
                <a:srgbClr val="6666FF"/>
              </a:solidFill>
            </a:endParaRPr>
          </a:p>
          <a:p>
            <a:pPr algn="just"/>
            <a:endParaRPr lang="en-US" sz="2800" dirty="0" smtClean="0">
              <a:solidFill>
                <a:srgbClr val="6666FF"/>
              </a:solidFill>
            </a:endParaRPr>
          </a:p>
          <a:p>
            <a:pPr algn="just"/>
            <a:r>
              <a:rPr lang="en-US" sz="2800" dirty="0" smtClean="0">
                <a:solidFill>
                  <a:srgbClr val="6666FF"/>
                </a:solidFill>
              </a:rPr>
              <a:t>Control layer: </a:t>
            </a:r>
            <a:r>
              <a:rPr lang="en-US" sz="2800" dirty="0" smtClean="0"/>
              <a:t>SDN controller.</a:t>
            </a:r>
          </a:p>
          <a:p>
            <a:pPr algn="just"/>
            <a:endParaRPr lang="en-US" sz="2800" dirty="0" smtClean="0">
              <a:solidFill>
                <a:srgbClr val="6666FF"/>
              </a:solidFill>
            </a:endParaRPr>
          </a:p>
          <a:p>
            <a:pPr algn="just"/>
            <a:endParaRPr lang="en-US" sz="2800" dirty="0" smtClean="0">
              <a:solidFill>
                <a:srgbClr val="6666FF"/>
              </a:solidFill>
            </a:endParaRPr>
          </a:p>
          <a:p>
            <a:pPr algn="just"/>
            <a:endParaRPr lang="en-US" sz="2800" dirty="0" smtClean="0">
              <a:solidFill>
                <a:srgbClr val="6666FF"/>
              </a:solidFill>
            </a:endParaRPr>
          </a:p>
          <a:p>
            <a:pPr algn="just"/>
            <a:r>
              <a:rPr lang="en-US" sz="2800" dirty="0" smtClean="0">
                <a:solidFill>
                  <a:srgbClr val="6666FF"/>
                </a:solidFill>
              </a:rPr>
              <a:t>Infrastructure layer: </a:t>
            </a:r>
            <a:r>
              <a:rPr lang="en-US" sz="2800" dirty="0" smtClean="0"/>
              <a:t>Network devices.</a:t>
            </a:r>
            <a:endParaRPr lang="en-US" sz="2800" dirty="0"/>
          </a:p>
        </p:txBody>
      </p:sp>
      <p:sp>
        <p:nvSpPr>
          <p:cNvPr id="2" name="Title 1"/>
          <p:cNvSpPr>
            <a:spLocks noGrp="1"/>
          </p:cNvSpPr>
          <p:nvPr>
            <p:ph type="title"/>
          </p:nvPr>
        </p:nvSpPr>
        <p:spPr>
          <a:xfrm>
            <a:off x="228600" y="152400"/>
            <a:ext cx="8991600" cy="838200"/>
          </a:xfrm>
        </p:spPr>
        <p:txBody>
          <a:bodyPr>
            <a:noAutofit/>
          </a:bodyPr>
          <a:lstStyle/>
          <a:p>
            <a:pPr algn="ctr"/>
            <a:r>
              <a:rPr lang="en-US" sz="6000" dirty="0" smtClean="0">
                <a:solidFill>
                  <a:srgbClr val="FF0000"/>
                </a:solidFill>
              </a:rPr>
              <a:t>SDN ARCHITECTURE</a:t>
            </a:r>
            <a:endParaRPr lang="en-US" sz="6000" dirty="0">
              <a:solidFill>
                <a:srgbClr val="FF0000"/>
              </a:solidFill>
            </a:endParaRPr>
          </a:p>
        </p:txBody>
      </p:sp>
    </p:spTree>
    <p:extLst>
      <p:ext uri="{BB962C8B-B14F-4D97-AF65-F5344CB8AC3E}">
        <p14:creationId xmlns:p14="http://schemas.microsoft.com/office/powerpoint/2010/main" val="157315372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916" y="838200"/>
            <a:ext cx="8991600" cy="5808406"/>
          </a:xfrm>
        </p:spPr>
        <p:txBody>
          <a:bodyPr/>
          <a:lstStyle/>
          <a:p>
            <a:pPr marL="109537" indent="0" algn="just">
              <a:buNone/>
            </a:pPr>
            <a:r>
              <a:rPr lang="en-US" sz="2400" dirty="0" smtClean="0">
                <a:solidFill>
                  <a:srgbClr val="6666FF"/>
                </a:solidFill>
              </a:rPr>
              <a:t>1- Complete </a:t>
            </a:r>
            <a:r>
              <a:rPr lang="en-US" sz="2400" dirty="0">
                <a:solidFill>
                  <a:srgbClr val="6666FF"/>
                </a:solidFill>
              </a:rPr>
              <a:t>centralization </a:t>
            </a:r>
            <a:r>
              <a:rPr lang="en-US" sz="2400" dirty="0"/>
              <a:t>of the control </a:t>
            </a:r>
            <a:r>
              <a:rPr lang="en-US" sz="2400" dirty="0" smtClean="0"/>
              <a:t>plane </a:t>
            </a:r>
            <a:r>
              <a:rPr lang="en-US" dirty="0">
                <a:solidFill>
                  <a:srgbClr val="FF0000"/>
                </a:solidFill>
              </a:rPr>
              <a:t>(Open SDN solution)</a:t>
            </a:r>
            <a:r>
              <a:rPr lang="en-US" dirty="0"/>
              <a:t> </a:t>
            </a:r>
            <a:endParaRPr lang="en-US" sz="2400" dirty="0"/>
          </a:p>
          <a:p>
            <a:pPr algn="just"/>
            <a:r>
              <a:rPr lang="en-US" sz="2400" dirty="0" smtClean="0"/>
              <a:t>A </a:t>
            </a:r>
            <a:r>
              <a:rPr lang="en-US" sz="2400" dirty="0"/>
              <a:t>lot of companies with </a:t>
            </a:r>
            <a:r>
              <a:rPr lang="en-US" sz="2400" dirty="0">
                <a:solidFill>
                  <a:srgbClr val="6666FF"/>
                </a:solidFill>
              </a:rPr>
              <a:t>the Open Networking Foundation </a:t>
            </a:r>
            <a:r>
              <a:rPr lang="en-US" sz="2400" dirty="0"/>
              <a:t>work together to build that controller.</a:t>
            </a:r>
          </a:p>
          <a:p>
            <a:pPr marL="898525" indent="-342900" algn="just">
              <a:buFont typeface="Wingdings" panose="05000000000000000000" pitchFamily="2" charset="2"/>
              <a:buChar char="§"/>
            </a:pPr>
            <a:r>
              <a:rPr lang="en-US" sz="2400" dirty="0" smtClean="0"/>
              <a:t>That </a:t>
            </a:r>
            <a:r>
              <a:rPr lang="en-US" sz="2400" dirty="0"/>
              <a:t>model will use </a:t>
            </a:r>
            <a:r>
              <a:rPr lang="en-US" sz="2400" dirty="0">
                <a:solidFill>
                  <a:srgbClr val="FF0000"/>
                </a:solidFill>
              </a:rPr>
              <a:t>the open flow </a:t>
            </a:r>
            <a:r>
              <a:rPr lang="en-US" sz="2400" dirty="0" smtClean="0"/>
              <a:t>protocol</a:t>
            </a:r>
          </a:p>
          <a:p>
            <a:pPr marL="898525" indent="-342900" algn="just">
              <a:buFont typeface="Wingdings" panose="05000000000000000000" pitchFamily="2" charset="2"/>
              <a:buChar char="§"/>
            </a:pPr>
            <a:endParaRPr lang="en-US" sz="2400" dirty="0"/>
          </a:p>
          <a:p>
            <a:pPr marL="898525" indent="-342900" algn="just">
              <a:buFont typeface="Wingdings" panose="05000000000000000000" pitchFamily="2" charset="2"/>
              <a:buChar char="§"/>
            </a:pPr>
            <a:r>
              <a:rPr lang="en-US" sz="2400" dirty="0" smtClean="0"/>
              <a:t>The </a:t>
            </a:r>
            <a:r>
              <a:rPr lang="en-US" sz="2400" dirty="0"/>
              <a:t>“</a:t>
            </a:r>
            <a:r>
              <a:rPr lang="en-US" sz="2400" dirty="0">
                <a:solidFill>
                  <a:srgbClr val="FF0000"/>
                </a:solidFill>
              </a:rPr>
              <a:t>Open Day Light Controller</a:t>
            </a:r>
            <a:r>
              <a:rPr lang="en-US" sz="2400" dirty="0"/>
              <a:t>”: It supports Open flow, </a:t>
            </a:r>
            <a:r>
              <a:rPr lang="en-US" sz="2400" dirty="0" err="1"/>
              <a:t>NetConf</a:t>
            </a:r>
            <a:r>
              <a:rPr lang="en-US" sz="2400" dirty="0"/>
              <a:t>, PCEP, BGP-LS and OVSDB protocols.</a:t>
            </a:r>
          </a:p>
          <a:p>
            <a:pPr marL="898525" indent="-342900" algn="just">
              <a:buFont typeface="Wingdings" panose="05000000000000000000" pitchFamily="2" charset="2"/>
              <a:buChar char="§"/>
            </a:pPr>
            <a:endParaRPr lang="en-US" sz="2400" dirty="0"/>
          </a:p>
          <a:p>
            <a:pPr marL="898525" indent="-342900" algn="just">
              <a:buFont typeface="Wingdings" panose="05000000000000000000" pitchFamily="2" charset="2"/>
              <a:buChar char="§"/>
            </a:pPr>
            <a:r>
              <a:rPr lang="en-US" sz="2400" dirty="0" smtClean="0"/>
              <a:t>The </a:t>
            </a:r>
            <a:r>
              <a:rPr lang="en-US" sz="2400" dirty="0"/>
              <a:t>Cisco implementation of the “Open Day Light Controller” is “</a:t>
            </a:r>
            <a:r>
              <a:rPr lang="en-US" sz="2400" dirty="0">
                <a:solidFill>
                  <a:srgbClr val="FF0000"/>
                </a:solidFill>
              </a:rPr>
              <a:t>Cisco open SDN controller (OSC)” </a:t>
            </a:r>
            <a:r>
              <a:rPr lang="en-US" sz="2400" dirty="0" smtClean="0"/>
              <a:t>.It </a:t>
            </a:r>
            <a:r>
              <a:rPr lang="en-US" sz="2400" dirty="0"/>
              <a:t>uses Open flow as the SBI protocol</a:t>
            </a:r>
            <a:r>
              <a:rPr lang="en-US" sz="2400" dirty="0" smtClean="0"/>
              <a:t>.</a:t>
            </a:r>
            <a:endParaRPr lang="en-US" sz="2400" dirty="0"/>
          </a:p>
        </p:txBody>
      </p:sp>
      <p:sp>
        <p:nvSpPr>
          <p:cNvPr id="2" name="Title 1"/>
          <p:cNvSpPr>
            <a:spLocks noGrp="1"/>
          </p:cNvSpPr>
          <p:nvPr>
            <p:ph type="title"/>
          </p:nvPr>
        </p:nvSpPr>
        <p:spPr>
          <a:xfrm>
            <a:off x="228600" y="76200"/>
            <a:ext cx="8991600" cy="762000"/>
          </a:xfrm>
        </p:spPr>
        <p:txBody>
          <a:bodyPr>
            <a:noAutofit/>
          </a:bodyPr>
          <a:lstStyle/>
          <a:p>
            <a:pPr algn="ctr"/>
            <a:r>
              <a:rPr lang="en-US" sz="5400" dirty="0" smtClean="0">
                <a:solidFill>
                  <a:srgbClr val="FF0000"/>
                </a:solidFill>
              </a:rPr>
              <a:t>SDN MODELS</a:t>
            </a:r>
            <a:endParaRPr lang="en-US" sz="5400" dirty="0">
              <a:solidFill>
                <a:srgbClr val="FF0000"/>
              </a:solidFill>
            </a:endParaRPr>
          </a:p>
        </p:txBody>
      </p:sp>
    </p:spTree>
    <p:extLst>
      <p:ext uri="{BB962C8B-B14F-4D97-AF65-F5344CB8AC3E}">
        <p14:creationId xmlns:p14="http://schemas.microsoft.com/office/powerpoint/2010/main" val="3991978063"/>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916" y="838200"/>
            <a:ext cx="8991600" cy="5808406"/>
          </a:xfrm>
        </p:spPr>
        <p:txBody>
          <a:bodyPr/>
          <a:lstStyle/>
          <a:p>
            <a:pPr marL="109537" indent="0" algn="just">
              <a:buNone/>
            </a:pPr>
            <a:r>
              <a:rPr lang="en-US" sz="2400" dirty="0" smtClean="0">
                <a:solidFill>
                  <a:srgbClr val="6666FF"/>
                </a:solidFill>
              </a:rPr>
              <a:t>2- Partial </a:t>
            </a:r>
            <a:r>
              <a:rPr lang="en-US" sz="2400" dirty="0">
                <a:solidFill>
                  <a:srgbClr val="6666FF"/>
                </a:solidFill>
              </a:rPr>
              <a:t>centralization </a:t>
            </a:r>
            <a:r>
              <a:rPr lang="en-US" sz="2400" dirty="0"/>
              <a:t>of the control plane </a:t>
            </a:r>
            <a:r>
              <a:rPr lang="en-US" sz="2400" dirty="0">
                <a:solidFill>
                  <a:srgbClr val="FF0000"/>
                </a:solidFill>
              </a:rPr>
              <a:t>(Cisco ACI model</a:t>
            </a:r>
            <a:r>
              <a:rPr lang="en-US" sz="2400" dirty="0" smtClean="0">
                <a:solidFill>
                  <a:srgbClr val="FF0000"/>
                </a:solidFill>
              </a:rPr>
              <a:t>)</a:t>
            </a:r>
          </a:p>
          <a:p>
            <a:pPr marL="109537" indent="0" algn="just">
              <a:buNone/>
            </a:pPr>
            <a:endParaRPr lang="en-US" sz="2400" dirty="0">
              <a:solidFill>
                <a:srgbClr val="FF0000"/>
              </a:solidFill>
            </a:endParaRPr>
          </a:p>
          <a:p>
            <a:pPr algn="just"/>
            <a:r>
              <a:rPr lang="en-US" sz="2400" dirty="0" smtClean="0"/>
              <a:t>The </a:t>
            </a:r>
            <a:r>
              <a:rPr lang="en-US" sz="2400" dirty="0"/>
              <a:t>Cisco implementation of the partial control plane is the “</a:t>
            </a:r>
            <a:r>
              <a:rPr lang="en-US" sz="2400" dirty="0">
                <a:solidFill>
                  <a:srgbClr val="FF0000"/>
                </a:solidFill>
              </a:rPr>
              <a:t>Application Centric Infrastructure</a:t>
            </a:r>
            <a:r>
              <a:rPr lang="en-US" sz="2400" dirty="0"/>
              <a:t>” </a:t>
            </a:r>
            <a:r>
              <a:rPr lang="en-US" sz="2400" dirty="0" smtClean="0"/>
              <a:t>controller.</a:t>
            </a:r>
            <a:endParaRPr lang="en-US" sz="2400" dirty="0" smtClean="0"/>
          </a:p>
          <a:p>
            <a:pPr algn="just"/>
            <a:endParaRPr lang="en-US" sz="2400" dirty="0"/>
          </a:p>
          <a:p>
            <a:pPr algn="just"/>
            <a:r>
              <a:rPr lang="en-US" sz="2400" dirty="0" smtClean="0"/>
              <a:t>The </a:t>
            </a:r>
            <a:r>
              <a:rPr lang="en-US" sz="2400" dirty="0"/>
              <a:t>network devices have some control plane. </a:t>
            </a:r>
            <a:endParaRPr lang="en-US" sz="2400" dirty="0" smtClean="0"/>
          </a:p>
          <a:p>
            <a:pPr algn="just"/>
            <a:endParaRPr lang="en-US" sz="2400" dirty="0"/>
          </a:p>
          <a:p>
            <a:pPr algn="just"/>
            <a:r>
              <a:rPr lang="en-US" sz="2400" dirty="0" smtClean="0"/>
              <a:t>The </a:t>
            </a:r>
            <a:r>
              <a:rPr lang="en-US" sz="2400" dirty="0"/>
              <a:t>ACI controller uses the </a:t>
            </a:r>
            <a:r>
              <a:rPr lang="en-US" sz="2400" dirty="0" err="1">
                <a:solidFill>
                  <a:srgbClr val="FF0000"/>
                </a:solidFill>
              </a:rPr>
              <a:t>OPFlex</a:t>
            </a:r>
            <a:r>
              <a:rPr lang="en-US" sz="2400" dirty="0">
                <a:solidFill>
                  <a:srgbClr val="FF0000"/>
                </a:solidFill>
              </a:rPr>
              <a:t> protocol</a:t>
            </a:r>
            <a:r>
              <a:rPr lang="en-US" sz="2400" dirty="0" smtClean="0"/>
              <a:t>.</a:t>
            </a:r>
          </a:p>
          <a:p>
            <a:pPr algn="just"/>
            <a:endParaRPr lang="en-US" sz="2400" dirty="0"/>
          </a:p>
          <a:p>
            <a:pPr algn="just"/>
            <a:r>
              <a:rPr lang="en-US" sz="2400" dirty="0" smtClean="0"/>
              <a:t>Designed </a:t>
            </a:r>
            <a:r>
              <a:rPr lang="en-US" sz="2400" dirty="0"/>
              <a:t>for </a:t>
            </a:r>
            <a:r>
              <a:rPr lang="en-US" sz="2400" dirty="0">
                <a:solidFill>
                  <a:srgbClr val="FF0000"/>
                </a:solidFill>
              </a:rPr>
              <a:t>Nexus switches only</a:t>
            </a:r>
            <a:r>
              <a:rPr lang="en-US" sz="2400" dirty="0"/>
              <a:t>.</a:t>
            </a:r>
          </a:p>
        </p:txBody>
      </p:sp>
      <p:sp>
        <p:nvSpPr>
          <p:cNvPr id="2" name="Title 1"/>
          <p:cNvSpPr>
            <a:spLocks noGrp="1"/>
          </p:cNvSpPr>
          <p:nvPr>
            <p:ph type="title"/>
          </p:nvPr>
        </p:nvSpPr>
        <p:spPr>
          <a:xfrm>
            <a:off x="228600" y="76200"/>
            <a:ext cx="8991600" cy="762000"/>
          </a:xfrm>
        </p:spPr>
        <p:txBody>
          <a:bodyPr>
            <a:noAutofit/>
          </a:bodyPr>
          <a:lstStyle/>
          <a:p>
            <a:pPr algn="ctr"/>
            <a:r>
              <a:rPr lang="en-US" sz="5400" dirty="0">
                <a:solidFill>
                  <a:srgbClr val="FF0000"/>
                </a:solidFill>
              </a:rPr>
              <a:t>SDN MODELS</a:t>
            </a:r>
          </a:p>
        </p:txBody>
      </p:sp>
    </p:spTree>
    <p:extLst>
      <p:ext uri="{BB962C8B-B14F-4D97-AF65-F5344CB8AC3E}">
        <p14:creationId xmlns:p14="http://schemas.microsoft.com/office/powerpoint/2010/main" val="251065361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4916" y="838200"/>
            <a:ext cx="8991600" cy="5808406"/>
          </a:xfrm>
        </p:spPr>
        <p:txBody>
          <a:bodyPr/>
          <a:lstStyle/>
          <a:p>
            <a:pPr marL="109537" indent="0" algn="just">
              <a:buNone/>
            </a:pPr>
            <a:r>
              <a:rPr lang="en-US" sz="2400" dirty="0" smtClean="0">
                <a:solidFill>
                  <a:srgbClr val="6666FF"/>
                </a:solidFill>
              </a:rPr>
              <a:t>3- Distributed </a:t>
            </a:r>
            <a:r>
              <a:rPr lang="en-US" sz="2400" dirty="0">
                <a:solidFill>
                  <a:srgbClr val="6666FF"/>
                </a:solidFill>
              </a:rPr>
              <a:t>control plane </a:t>
            </a:r>
            <a:r>
              <a:rPr lang="en-US" sz="2400" dirty="0">
                <a:solidFill>
                  <a:srgbClr val="FF0000"/>
                </a:solidFill>
              </a:rPr>
              <a:t>(Cisco APIC-EM)</a:t>
            </a:r>
          </a:p>
          <a:p>
            <a:pPr marL="633413" algn="just">
              <a:buFont typeface="Wingdings" panose="05000000000000000000" pitchFamily="2" charset="2"/>
              <a:buChar char="§"/>
            </a:pPr>
            <a:r>
              <a:rPr lang="en-US" sz="2400" dirty="0"/>
              <a:t>Suitable for already configured enterprises</a:t>
            </a:r>
            <a:r>
              <a:rPr lang="en-US" sz="2400" dirty="0" smtClean="0"/>
              <a:t>.</a:t>
            </a:r>
            <a:endParaRPr lang="en-US" sz="2400" dirty="0"/>
          </a:p>
          <a:p>
            <a:pPr marL="633413" algn="just">
              <a:buFont typeface="Wingdings" panose="05000000000000000000" pitchFamily="2" charset="2"/>
              <a:buChar char="§"/>
            </a:pPr>
            <a:r>
              <a:rPr lang="en-US" sz="2400" dirty="0"/>
              <a:t>Doesn’t require special plate forms</a:t>
            </a:r>
            <a:r>
              <a:rPr lang="en-US" sz="2400" dirty="0" smtClean="0"/>
              <a:t>.</a:t>
            </a:r>
          </a:p>
          <a:p>
            <a:pPr marL="633413" algn="just">
              <a:buFont typeface="Wingdings" panose="05000000000000000000" pitchFamily="2" charset="2"/>
              <a:buChar char="§"/>
            </a:pPr>
            <a:endParaRPr lang="en-US" sz="2400" dirty="0" smtClean="0"/>
          </a:p>
          <a:p>
            <a:pPr marL="633413" algn="just">
              <a:buFont typeface="Wingdings" panose="05000000000000000000" pitchFamily="2" charset="2"/>
              <a:buChar char="§"/>
            </a:pPr>
            <a:r>
              <a:rPr lang="en-US" sz="2400" dirty="0" smtClean="0"/>
              <a:t>Uses the management plane to communicate with devices like </a:t>
            </a:r>
            <a:r>
              <a:rPr lang="en-US" sz="2400" dirty="0" smtClean="0">
                <a:solidFill>
                  <a:srgbClr val="FF0000"/>
                </a:solidFill>
              </a:rPr>
              <a:t>telnet, SSH and SNMP protocols.</a:t>
            </a:r>
          </a:p>
          <a:p>
            <a:pPr marL="633413" algn="just">
              <a:buFont typeface="Wingdings" panose="05000000000000000000" pitchFamily="2" charset="2"/>
              <a:buChar char="§"/>
            </a:pPr>
            <a:endParaRPr lang="en-US" sz="2400" dirty="0">
              <a:solidFill>
                <a:srgbClr val="FF0000"/>
              </a:solidFill>
            </a:endParaRPr>
          </a:p>
          <a:p>
            <a:pPr marL="633413" algn="just">
              <a:buFont typeface="Wingdings" panose="05000000000000000000" pitchFamily="2" charset="2"/>
              <a:buChar char="§"/>
            </a:pPr>
            <a:r>
              <a:rPr lang="en-US" sz="2400" dirty="0"/>
              <a:t>Cisco implementation of that model is “</a:t>
            </a:r>
            <a:r>
              <a:rPr lang="en-US" sz="2400" dirty="0">
                <a:solidFill>
                  <a:srgbClr val="FF0000"/>
                </a:solidFill>
              </a:rPr>
              <a:t>Application Policy Infrastructure Controller-Enterprise Model</a:t>
            </a:r>
            <a:r>
              <a:rPr lang="en-US" sz="2400" dirty="0" smtClean="0"/>
              <a:t>”.</a:t>
            </a:r>
            <a:endParaRPr lang="en-US" sz="2400" dirty="0" smtClean="0">
              <a:solidFill>
                <a:srgbClr val="FF0000"/>
              </a:solidFill>
            </a:endParaRPr>
          </a:p>
          <a:p>
            <a:pPr marL="633413" algn="just">
              <a:buFont typeface="Wingdings" panose="05000000000000000000" pitchFamily="2" charset="2"/>
              <a:buChar char="§"/>
            </a:pPr>
            <a:endParaRPr lang="en-US" sz="2400" dirty="0"/>
          </a:p>
          <a:p>
            <a:pPr marL="633413" algn="just">
              <a:buFont typeface="Wingdings" panose="05000000000000000000" pitchFamily="2" charset="2"/>
              <a:buChar char="§"/>
            </a:pPr>
            <a:r>
              <a:rPr lang="en-US" sz="2400" dirty="0"/>
              <a:t>The controller pushes commands to the devices and collects statistics about the devices then uses NBI protocol tells the upper application about the network which then can modify the devices configuration</a:t>
            </a:r>
            <a:r>
              <a:rPr lang="en-US" sz="2400" dirty="0" smtClean="0"/>
              <a:t>.</a:t>
            </a:r>
          </a:p>
          <a:p>
            <a:pPr marL="633413" algn="just">
              <a:buFont typeface="Wingdings" panose="05000000000000000000" pitchFamily="2" charset="2"/>
              <a:buChar char="§"/>
            </a:pPr>
            <a:endParaRPr lang="en-US" sz="2400" dirty="0"/>
          </a:p>
        </p:txBody>
      </p:sp>
      <p:sp>
        <p:nvSpPr>
          <p:cNvPr id="2" name="Title 1"/>
          <p:cNvSpPr>
            <a:spLocks noGrp="1"/>
          </p:cNvSpPr>
          <p:nvPr>
            <p:ph type="title"/>
          </p:nvPr>
        </p:nvSpPr>
        <p:spPr>
          <a:xfrm>
            <a:off x="228600" y="76200"/>
            <a:ext cx="8991600" cy="762000"/>
          </a:xfrm>
        </p:spPr>
        <p:txBody>
          <a:bodyPr>
            <a:noAutofit/>
          </a:bodyPr>
          <a:lstStyle/>
          <a:p>
            <a:pPr algn="ctr"/>
            <a:r>
              <a:rPr lang="en-US" sz="5400" dirty="0">
                <a:solidFill>
                  <a:srgbClr val="FF0000"/>
                </a:solidFill>
              </a:rPr>
              <a:t>SDN MODELS</a:t>
            </a:r>
          </a:p>
        </p:txBody>
      </p:sp>
    </p:spTree>
    <p:extLst>
      <p:ext uri="{BB962C8B-B14F-4D97-AF65-F5344CB8AC3E}">
        <p14:creationId xmlns:p14="http://schemas.microsoft.com/office/powerpoint/2010/main" val="333790245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44296"/>
            <a:ext cx="7239000" cy="5499304"/>
          </a:xfrm>
          <a:prstGeom prst="rect">
            <a:avLst/>
          </a:prstGeom>
        </p:spPr>
      </p:pic>
    </p:spTree>
    <p:extLst>
      <p:ext uri="{BB962C8B-B14F-4D97-AF65-F5344CB8AC3E}">
        <p14:creationId xmlns:p14="http://schemas.microsoft.com/office/powerpoint/2010/main" val="346606592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828800"/>
          </a:xfrm>
        </p:spPr>
        <p:txBody>
          <a:bodyPr>
            <a:noAutofit/>
          </a:bodyPr>
          <a:lstStyle/>
          <a:p>
            <a:pPr lvl="0" algn="ctr"/>
            <a:r>
              <a:rPr lang="en-US" sz="9600" dirty="0" smtClean="0">
                <a:solidFill>
                  <a:srgbClr val="FF0000"/>
                </a:solidFill>
                <a:latin typeface="Arial" panose="020B0604020202020204" pitchFamily="34" charset="0"/>
                <a:cs typeface="Arial" panose="020B0604020202020204" pitchFamily="34" charset="0"/>
              </a:rPr>
              <a:t>THANK YOU</a:t>
            </a:r>
            <a:endParaRPr lang="en-US" sz="96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7847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grpId="3" nodeType="clickEffect">
                                  <p:stCondLst>
                                    <p:cond delay="0"/>
                                  </p:stCondLst>
                                  <p:childTnLst>
                                    <p:animRot by="21600000">
                                      <p:cBhvr>
                                        <p:cTn id="14" dur="2000" fill="hold"/>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grpId="4" nodeType="clickEffect">
                                  <p:stCondLst>
                                    <p:cond delay="0"/>
                                  </p:stCondLst>
                                  <p:childTnLst>
                                    <p:animRot by="120000">
                                      <p:cBhvr>
                                        <p:cTn id="18" dur="100" fill="hold">
                                          <p:stCondLst>
                                            <p:cond delay="0"/>
                                          </p:stCondLst>
                                        </p:cTn>
                                        <p:tgtEl>
                                          <p:spTgt spid="2"/>
                                        </p:tgtEl>
                                        <p:attrNameLst>
                                          <p:attrName>r</p:attrName>
                                        </p:attrNameLst>
                                      </p:cBhvr>
                                    </p:animRot>
                                    <p:animRot by="-240000">
                                      <p:cBhvr>
                                        <p:cTn id="19" dur="200" fill="hold">
                                          <p:stCondLst>
                                            <p:cond delay="200"/>
                                          </p:stCondLst>
                                        </p:cTn>
                                        <p:tgtEl>
                                          <p:spTgt spid="2"/>
                                        </p:tgtEl>
                                        <p:attrNameLst>
                                          <p:attrName>r</p:attrName>
                                        </p:attrNameLst>
                                      </p:cBhvr>
                                    </p:animRot>
                                    <p:animRot by="240000">
                                      <p:cBhvr>
                                        <p:cTn id="20" dur="200" fill="hold">
                                          <p:stCondLst>
                                            <p:cond delay="400"/>
                                          </p:stCondLst>
                                        </p:cTn>
                                        <p:tgtEl>
                                          <p:spTgt spid="2"/>
                                        </p:tgtEl>
                                        <p:attrNameLst>
                                          <p:attrName>r</p:attrName>
                                        </p:attrNameLst>
                                      </p:cBhvr>
                                    </p:animRot>
                                    <p:animRot by="-240000">
                                      <p:cBhvr>
                                        <p:cTn id="21" dur="200" fill="hold">
                                          <p:stCondLst>
                                            <p:cond delay="600"/>
                                          </p:stCondLst>
                                        </p:cTn>
                                        <p:tgtEl>
                                          <p:spTgt spid="2"/>
                                        </p:tgtEl>
                                        <p:attrNameLst>
                                          <p:attrName>r</p:attrName>
                                        </p:attrNameLst>
                                      </p:cBhvr>
                                    </p:animRot>
                                    <p:animRot by="120000">
                                      <p:cBhvr>
                                        <p:cTn id="22"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p:bldP spid="2" grpId="3"/>
      <p:bldP spid="2" grpId="4"/>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 descr="questio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81000"/>
            <a:ext cx="4673600" cy="583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457200" y="1905000"/>
            <a:ext cx="8229600" cy="3733800"/>
          </a:xfrm>
        </p:spPr>
        <p:txBody>
          <a:bodyPr/>
          <a:lstStyle/>
          <a:p>
            <a:r>
              <a:rPr lang="en-US" sz="2800" dirty="0" smtClean="0">
                <a:latin typeface="Arial" panose="020B0604020202020204" pitchFamily="34" charset="0"/>
                <a:cs typeface="Arial" panose="020B0604020202020204" pitchFamily="34" charset="0"/>
              </a:rPr>
              <a:t>COMPUTER NETWORKS PROBLEMS</a:t>
            </a:r>
          </a:p>
          <a:p>
            <a:r>
              <a:rPr lang="en-US" sz="2800" dirty="0" smtClean="0"/>
              <a:t>NETWORK TRAFFIC</a:t>
            </a:r>
          </a:p>
          <a:p>
            <a:r>
              <a:rPr lang="en-US" sz="2800" dirty="0" smtClean="0"/>
              <a:t>SDN</a:t>
            </a:r>
          </a:p>
          <a:p>
            <a:r>
              <a:rPr lang="en-US" sz="2800" dirty="0" smtClean="0"/>
              <a:t>SDN COMPONENTS</a:t>
            </a:r>
          </a:p>
          <a:p>
            <a:r>
              <a:rPr lang="en-US" sz="2800" dirty="0" smtClean="0"/>
              <a:t>INTERFACE TYPES</a:t>
            </a:r>
          </a:p>
          <a:p>
            <a:r>
              <a:rPr lang="en-US" sz="2800" dirty="0" smtClean="0"/>
              <a:t>SDN ARCHITECTURE</a:t>
            </a:r>
          </a:p>
          <a:p>
            <a:r>
              <a:rPr lang="en-US" sz="2800" dirty="0">
                <a:latin typeface="Arial" panose="020B0604020202020204" pitchFamily="34" charset="0"/>
                <a:cs typeface="Arial" panose="020B0604020202020204" pitchFamily="34" charset="0"/>
              </a:rPr>
              <a:t>SDN MODELS</a:t>
            </a:r>
          </a:p>
          <a:p>
            <a:endParaRPr lang="en-US" sz="2800" dirty="0" smtClean="0"/>
          </a:p>
          <a:p>
            <a:endParaRPr lang="en-US" altLang="ar-IQ" sz="2800" dirty="0" smtClean="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457200" y="533400"/>
            <a:ext cx="8229600" cy="1143000"/>
          </a:xfrm>
        </p:spPr>
        <p:txBody>
          <a:bodyPr>
            <a:normAutofit/>
          </a:bodyPr>
          <a:lstStyle/>
          <a:p>
            <a:pPr algn="ctr" fontAlgn="auto">
              <a:spcAft>
                <a:spcPts val="0"/>
              </a:spcAft>
              <a:defRPr/>
            </a:pPr>
            <a:r>
              <a:rPr lang="en-US" dirty="0" smtClean="0">
                <a:solidFill>
                  <a:srgbClr val="FF0000"/>
                </a:solidFill>
              </a:rPr>
              <a:t>PRESENTATION OUTLINE</a:t>
            </a:r>
            <a:endParaRPr lang="en-US" dirty="0">
              <a:solidFill>
                <a:srgbClr val="FF0000"/>
              </a:solidFill>
            </a:endParaRPr>
          </a:p>
        </p:txBody>
      </p:sp>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7627"/>
            <a:ext cx="9144000" cy="5160373"/>
          </a:xfrm>
          <a:prstGeom prst="rect">
            <a:avLst/>
          </a:prstGeom>
        </p:spPr>
      </p:pic>
      <p:sp>
        <p:nvSpPr>
          <p:cNvPr id="14338" name="Content Placeholder 2"/>
          <p:cNvSpPr>
            <a:spLocks noGrp="1"/>
          </p:cNvSpPr>
          <p:nvPr>
            <p:ph idx="1"/>
          </p:nvPr>
        </p:nvSpPr>
        <p:spPr>
          <a:xfrm>
            <a:off x="76200" y="1600200"/>
            <a:ext cx="8991600" cy="4724400"/>
          </a:xfrm>
        </p:spPr>
        <p:txBody>
          <a:bodyPr/>
          <a:lstStyle/>
          <a:p>
            <a:pPr marL="109537" lvl="0" indent="0" algn="ctr">
              <a:buNone/>
            </a:pPr>
            <a:endParaRPr lang="en-US" sz="4800"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4800"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4800"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4800" dirty="0">
              <a:solidFill>
                <a:srgbClr val="FFFF00"/>
              </a:solidFill>
              <a:latin typeface="Arial" panose="020B0604020202020204" pitchFamily="34" charset="0"/>
              <a:cs typeface="Arial" panose="020B0604020202020204" pitchFamily="34" charset="0"/>
            </a:endParaRPr>
          </a:p>
          <a:p>
            <a:pPr marL="109537" lvl="0" indent="0" algn="ctr">
              <a:buNone/>
            </a:pPr>
            <a:endParaRPr lang="en-US" sz="4800" dirty="0">
              <a:solidFill>
                <a:srgbClr val="FFFF00"/>
              </a:solidFill>
              <a:latin typeface="Arial" panose="020B0604020202020204" pitchFamily="34" charset="0"/>
              <a:cs typeface="Arial" panose="020B0604020202020204" pitchFamily="34" charset="0"/>
            </a:endParaRPr>
          </a:p>
          <a:p>
            <a:pPr marL="109537" lvl="0" indent="0" algn="ctr">
              <a:buNone/>
            </a:pPr>
            <a:r>
              <a:rPr lang="en-US" sz="4800" dirty="0" smtClean="0">
                <a:solidFill>
                  <a:srgbClr val="FFFF00"/>
                </a:solidFill>
                <a:latin typeface="Arial" panose="020B0604020202020204" pitchFamily="34" charset="0"/>
                <a:cs typeface="Arial" panose="020B0604020202020204" pitchFamily="34" charset="0"/>
              </a:rPr>
              <a:t>Fiber optics</a:t>
            </a:r>
            <a:endParaRPr lang="en-US" sz="4800" dirty="0">
              <a:solidFill>
                <a:srgbClr val="FFFF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152400"/>
            <a:ext cx="9220200" cy="685800"/>
          </a:xfrm>
        </p:spPr>
        <p:txBody>
          <a:bodyPr>
            <a:normAutofit fontScale="90000"/>
          </a:bodyPr>
          <a:lstStyle/>
          <a:p>
            <a:pPr algn="ctr"/>
            <a:r>
              <a:rPr lang="en-US" sz="4400" dirty="0" smtClean="0">
                <a:solidFill>
                  <a:srgbClr val="FF0000"/>
                </a:solidFill>
                <a:latin typeface="Arial" panose="020B0604020202020204" pitchFamily="34" charset="0"/>
                <a:cs typeface="Arial" panose="020B0604020202020204" pitchFamily="34" charset="0"/>
              </a:rPr>
              <a:t>COMPUTER NETWORKS PROBLEMS</a:t>
            </a:r>
            <a:endParaRPr lang="en-US" altLang="ar-IQ" sz="4400" dirty="0">
              <a:solidFill>
                <a:srgbClr val="FF0000"/>
              </a:solidFill>
              <a:latin typeface="Arial" panose="020B0604020202020204" pitchFamily="34" charset="0"/>
            </a:endParaRPr>
          </a:p>
        </p:txBody>
      </p:sp>
      <p:sp>
        <p:nvSpPr>
          <p:cNvPr id="3" name="مستطيل 2"/>
          <p:cNvSpPr/>
          <p:nvPr/>
        </p:nvSpPr>
        <p:spPr>
          <a:xfrm>
            <a:off x="381000" y="1066800"/>
            <a:ext cx="8382000" cy="646331"/>
          </a:xfrm>
          <a:prstGeom prst="rect">
            <a:avLst/>
          </a:prstGeom>
        </p:spPr>
        <p:txBody>
          <a:bodyPr wrap="square">
            <a:spAutoFit/>
          </a:bodyPr>
          <a:lstStyle/>
          <a:p>
            <a:pPr marL="109537" lvl="0" indent="0" algn="ctr">
              <a:buNone/>
            </a:pPr>
            <a:r>
              <a:rPr lang="en-US" sz="3600" b="1" dirty="0" smtClean="0">
                <a:ln w="12700">
                  <a:solidFill>
                    <a:schemeClr val="accent3">
                      <a:lumMod val="50000"/>
                    </a:schemeClr>
                  </a:solidFill>
                  <a:prstDash val="solid"/>
                </a:ln>
                <a:solidFill>
                  <a:schemeClr val="bg2">
                    <a:lumMod val="75000"/>
                  </a:schemeClr>
                </a:solidFill>
                <a:effectLst>
                  <a:innerShdw blurRad="177800">
                    <a:schemeClr val="accent3">
                      <a:lumMod val="50000"/>
                    </a:schemeClr>
                  </a:innerShdw>
                </a:effectLst>
                <a:cs typeface="Arial" panose="020B0604020202020204" pitchFamily="34" charset="0"/>
              </a:rPr>
              <a:t>SLOW NETWORK SPEED  </a:t>
            </a:r>
            <a:endParaRPr lang="en-US" sz="3600" b="1" dirty="0">
              <a:ln w="12700">
                <a:solidFill>
                  <a:schemeClr val="accent3">
                    <a:lumMod val="50000"/>
                  </a:schemeClr>
                </a:solidFill>
                <a:prstDash val="solid"/>
              </a:ln>
              <a:solidFill>
                <a:schemeClr val="bg2">
                  <a:lumMod val="75000"/>
                </a:schemeClr>
              </a:solidFill>
              <a:effectLst>
                <a:innerShdw blurRad="177800">
                  <a:schemeClr val="accent3">
                    <a:lumMod val="50000"/>
                  </a:schemeClr>
                </a:innerShdw>
              </a:effectLst>
              <a:cs typeface="Arial" panose="020B0604020202020204" pitchFamily="34" charset="0"/>
            </a:endParaRPr>
          </a:p>
        </p:txBody>
      </p:sp>
    </p:spTree>
    <p:extLst>
      <p:ext uri="{BB962C8B-B14F-4D97-AF65-F5344CB8AC3E}">
        <p14:creationId xmlns:p14="http://schemas.microsoft.com/office/powerpoint/2010/main" val="319199558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نتيجة بحث الصور عن ‪Giant Serv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067800" cy="5255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Content Placeholder 2"/>
          <p:cNvSpPr>
            <a:spLocks noGrp="1"/>
          </p:cNvSpPr>
          <p:nvPr>
            <p:ph idx="1"/>
          </p:nvPr>
        </p:nvSpPr>
        <p:spPr>
          <a:xfrm>
            <a:off x="76200" y="990600"/>
            <a:ext cx="8991600" cy="5334000"/>
          </a:xfrm>
        </p:spPr>
        <p:txBody>
          <a:bodyPr/>
          <a:lstStyle/>
          <a:p>
            <a:pPr marL="109537" lvl="0" indent="0" algn="ctr">
              <a:buNone/>
            </a:pPr>
            <a:r>
              <a:rPr lang="en-US" sz="3600" b="1" dirty="0">
                <a:ln w="12700">
                  <a:solidFill>
                    <a:schemeClr val="accent3">
                      <a:lumMod val="50000"/>
                    </a:schemeClr>
                  </a:solidFill>
                  <a:prstDash val="solid"/>
                </a:ln>
                <a:solidFill>
                  <a:schemeClr val="bg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STORAGE CAPACITY  </a:t>
            </a:r>
          </a:p>
          <a:p>
            <a:pPr marL="109537" lvl="0" indent="0" algn="ctr">
              <a:buNone/>
            </a:pPr>
            <a:endParaRPr lang="en-US" sz="3600" b="1"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a:solidFill>
                <a:srgbClr val="FFFF00"/>
              </a:solidFill>
              <a:latin typeface="Arial" panose="020B0604020202020204" pitchFamily="34" charset="0"/>
              <a:cs typeface="Arial" panose="020B0604020202020204" pitchFamily="34" charset="0"/>
            </a:endParaRPr>
          </a:p>
          <a:p>
            <a:pPr marL="109537" lvl="0" indent="0" algn="ctr">
              <a:buNone/>
            </a:pPr>
            <a:r>
              <a:rPr lang="en-US" sz="4400" b="1" dirty="0" smtClean="0">
                <a:solidFill>
                  <a:srgbClr val="FFFF00"/>
                </a:solidFill>
                <a:latin typeface="Arial" panose="020B0604020202020204" pitchFamily="34" charset="0"/>
                <a:cs typeface="Arial" panose="020B0604020202020204" pitchFamily="34" charset="0"/>
              </a:rPr>
              <a:t>Giant Servers</a:t>
            </a:r>
            <a:endParaRPr lang="en-US" sz="4400" dirty="0">
              <a:solidFill>
                <a:srgbClr val="FFFF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152400"/>
            <a:ext cx="9220200" cy="838200"/>
          </a:xfrm>
        </p:spPr>
        <p:txBody>
          <a:bodyPr>
            <a:normAutofit fontScale="90000"/>
          </a:bodyPr>
          <a:lstStyle/>
          <a:p>
            <a:pPr algn="ctr"/>
            <a:r>
              <a:rPr lang="en-US" sz="4400" dirty="0" smtClean="0">
                <a:solidFill>
                  <a:srgbClr val="FF0000"/>
                </a:solidFill>
                <a:latin typeface="Arial" panose="020B0604020202020204" pitchFamily="34" charset="0"/>
                <a:cs typeface="Arial" panose="020B0604020202020204" pitchFamily="34" charset="0"/>
              </a:rPr>
              <a:t>COMPUTER NETWORKS PROBLEMS</a:t>
            </a:r>
            <a:endParaRPr lang="en-US" altLang="ar-IQ" sz="4400" dirty="0">
              <a:solidFill>
                <a:srgbClr val="FF0000"/>
              </a:solidFill>
              <a:latin typeface="Arial" panose="020B0604020202020204" pitchFamily="34" charset="0"/>
            </a:endParaRPr>
          </a:p>
        </p:txBody>
      </p:sp>
    </p:spTree>
    <p:extLst>
      <p:ext uri="{BB962C8B-B14F-4D97-AF65-F5344CB8AC3E}">
        <p14:creationId xmlns:p14="http://schemas.microsoft.com/office/powerpoint/2010/main" val="54796837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685800"/>
          </a:xfrm>
        </p:spPr>
        <p:txBody>
          <a:bodyPr/>
          <a:lstStyle/>
          <a:p>
            <a:pPr marL="109537" lvl="0" indent="0" algn="ctr">
              <a:buNone/>
            </a:pPr>
            <a:r>
              <a:rPr lang="en-US" sz="3600" b="1" dirty="0">
                <a:ln w="12700">
                  <a:solidFill>
                    <a:schemeClr val="accent3">
                      <a:lumMod val="50000"/>
                    </a:schemeClr>
                  </a:solidFill>
                  <a:prstDash val="solid"/>
                </a:ln>
                <a:solidFill>
                  <a:schemeClr val="bg2">
                    <a:lumMod val="75000"/>
                  </a:schemeClr>
                </a:solidFill>
                <a:effectLst>
                  <a:innerShdw blurRad="177800">
                    <a:schemeClr val="accent3">
                      <a:lumMod val="50000"/>
                    </a:schemeClr>
                  </a:innerShdw>
                </a:effectLst>
                <a:latin typeface="Arial" panose="020B0604020202020204" pitchFamily="34" charset="0"/>
                <a:cs typeface="Arial" panose="020B0604020202020204" pitchFamily="34" charset="0"/>
              </a:rPr>
              <a:t>STORAGE CAPACITY  </a:t>
            </a:r>
          </a:p>
          <a:p>
            <a:pPr marL="109537" lvl="0" indent="0" algn="ctr">
              <a:buNone/>
            </a:pPr>
            <a:endParaRPr lang="en-US" sz="3600" b="1"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a:solidFill>
                <a:srgbClr val="FFFF00"/>
              </a:solidFill>
              <a:latin typeface="Arial" panose="020B0604020202020204" pitchFamily="34" charset="0"/>
              <a:cs typeface="Arial" panose="020B0604020202020204" pitchFamily="34" charset="0"/>
            </a:endParaRPr>
          </a:p>
          <a:p>
            <a:pPr marL="109537" lvl="0" indent="0" algn="ctr">
              <a:buNone/>
            </a:pPr>
            <a:endParaRPr lang="en-US" sz="3600" dirty="0" smtClean="0">
              <a:solidFill>
                <a:srgbClr val="FFFF00"/>
              </a:solidFill>
              <a:latin typeface="Arial" panose="020B0604020202020204" pitchFamily="34" charset="0"/>
              <a:cs typeface="Arial" panose="020B0604020202020204" pitchFamily="34" charset="0"/>
            </a:endParaRPr>
          </a:p>
          <a:p>
            <a:pPr marL="109537" lvl="0" indent="0" algn="ctr">
              <a:buNone/>
            </a:pPr>
            <a:endParaRPr lang="en-US" sz="3600" b="1" dirty="0">
              <a:solidFill>
                <a:srgbClr val="FFFF00"/>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0" y="152400"/>
            <a:ext cx="9220200" cy="838200"/>
          </a:xfrm>
        </p:spPr>
        <p:txBody>
          <a:bodyPr>
            <a:normAutofit fontScale="90000"/>
          </a:bodyPr>
          <a:lstStyle/>
          <a:p>
            <a:pPr algn="ctr"/>
            <a:r>
              <a:rPr lang="en-US" sz="4400" dirty="0" smtClean="0">
                <a:solidFill>
                  <a:srgbClr val="FF0000"/>
                </a:solidFill>
                <a:latin typeface="Arial" panose="020B0604020202020204" pitchFamily="34" charset="0"/>
                <a:cs typeface="Arial" panose="020B0604020202020204" pitchFamily="34" charset="0"/>
              </a:rPr>
              <a:t>COMPUTER NETWORKS PROBLEMS</a:t>
            </a:r>
            <a:endParaRPr lang="en-US" altLang="ar-IQ" sz="4400" dirty="0">
              <a:solidFill>
                <a:srgbClr val="FF0000"/>
              </a:solidFill>
              <a:latin typeface="Arial" panose="020B0604020202020204" pitchFamily="34" charset="0"/>
            </a:endParaRPr>
          </a:p>
        </p:txBody>
      </p:sp>
      <p:pic>
        <p:nvPicPr>
          <p:cNvPr id="1030" name="Picture 6"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4401"/>
            <a:ext cx="9144000" cy="517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141492"/>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685800"/>
          </a:xfrm>
        </p:spPr>
        <p:txBody>
          <a:bodyPr/>
          <a:lstStyle/>
          <a:p>
            <a:pPr marL="109537" lvl="0" indent="0" algn="ctr">
              <a:buNone/>
            </a:pPr>
            <a:r>
              <a:rPr lang="en-US" sz="3600" b="1" dirty="0" smtClean="0">
                <a:ln w="22225">
                  <a:solidFill>
                    <a:srgbClr val="FF0000"/>
                  </a:solidFill>
                  <a:prstDash val="solid"/>
                </a:ln>
                <a:noFill/>
                <a:latin typeface="Arial" panose="020B0604020202020204" pitchFamily="34" charset="0"/>
                <a:cs typeface="Arial" panose="020B0604020202020204" pitchFamily="34" charset="0"/>
              </a:rPr>
              <a:t>ADDRESSING  </a:t>
            </a:r>
          </a:p>
        </p:txBody>
      </p:sp>
      <p:sp>
        <p:nvSpPr>
          <p:cNvPr id="2" name="Title 1"/>
          <p:cNvSpPr>
            <a:spLocks noGrp="1"/>
          </p:cNvSpPr>
          <p:nvPr>
            <p:ph type="title"/>
          </p:nvPr>
        </p:nvSpPr>
        <p:spPr>
          <a:xfrm>
            <a:off x="0" y="152400"/>
            <a:ext cx="9220200" cy="838200"/>
          </a:xfrm>
        </p:spPr>
        <p:txBody>
          <a:bodyPr>
            <a:normAutofit fontScale="90000"/>
          </a:bodyPr>
          <a:lstStyle/>
          <a:p>
            <a:pPr algn="ctr"/>
            <a:r>
              <a:rPr lang="en-US" sz="4400" dirty="0" smtClean="0">
                <a:solidFill>
                  <a:srgbClr val="FF0000"/>
                </a:solidFill>
                <a:latin typeface="Arial" panose="020B0604020202020204" pitchFamily="34" charset="0"/>
                <a:cs typeface="Arial" panose="020B0604020202020204" pitchFamily="34" charset="0"/>
              </a:rPr>
              <a:t>COMPUTER NETWORKS PROBLEMS</a:t>
            </a:r>
            <a:endParaRPr lang="en-US" altLang="ar-IQ" sz="4400" dirty="0">
              <a:solidFill>
                <a:srgbClr val="FF0000"/>
              </a:solidFill>
              <a:latin typeface="Arial" panose="020B0604020202020204" pitchFamily="34" charset="0"/>
            </a:endParaRPr>
          </a:p>
        </p:txBody>
      </p:sp>
      <p:pic>
        <p:nvPicPr>
          <p:cNvPr id="4098"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9228"/>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685800"/>
          </a:xfrm>
        </p:spPr>
        <p:txBody>
          <a:bodyPr/>
          <a:lstStyle/>
          <a:p>
            <a:pPr marL="109537" lvl="0" indent="0" algn="ctr">
              <a:buNone/>
            </a:pPr>
            <a:r>
              <a:rPr lang="en-US" sz="3600" b="1" dirty="0" smtClean="0">
                <a:ln w="22225">
                  <a:solidFill>
                    <a:srgbClr val="FF0000"/>
                  </a:solidFill>
                  <a:prstDash val="solid"/>
                </a:ln>
                <a:noFill/>
                <a:latin typeface="Arial" panose="020B0604020202020204" pitchFamily="34" charset="0"/>
                <a:cs typeface="Arial" panose="020B0604020202020204" pitchFamily="34" charset="0"/>
              </a:rPr>
              <a:t>STRONG INFRASTRUCTURE  </a:t>
            </a:r>
          </a:p>
        </p:txBody>
      </p:sp>
      <p:sp>
        <p:nvSpPr>
          <p:cNvPr id="2" name="Title 1"/>
          <p:cNvSpPr>
            <a:spLocks noGrp="1"/>
          </p:cNvSpPr>
          <p:nvPr>
            <p:ph type="title"/>
          </p:nvPr>
        </p:nvSpPr>
        <p:spPr>
          <a:xfrm>
            <a:off x="-76200" y="152400"/>
            <a:ext cx="9220200" cy="838200"/>
          </a:xfrm>
        </p:spPr>
        <p:txBody>
          <a:bodyPr>
            <a:normAutofit fontScale="90000"/>
          </a:bodyPr>
          <a:lstStyle/>
          <a:p>
            <a:pPr algn="ctr"/>
            <a:r>
              <a:rPr lang="en-US" sz="4400" dirty="0" smtClean="0">
                <a:solidFill>
                  <a:srgbClr val="FF0000"/>
                </a:solidFill>
                <a:latin typeface="Arial" panose="020B0604020202020204" pitchFamily="34" charset="0"/>
                <a:cs typeface="Arial" panose="020B0604020202020204" pitchFamily="34" charset="0"/>
              </a:rPr>
              <a:t>COMPUTER NETWORKS PROBLEMS</a:t>
            </a:r>
            <a:endParaRPr lang="en-US" altLang="ar-IQ" sz="4400" dirty="0">
              <a:solidFill>
                <a:srgbClr val="FF0000"/>
              </a:solidFill>
              <a:latin typeface="Arial" panose="020B0604020202020204" pitchFamily="34" charset="0"/>
            </a:endParaRPr>
          </a:p>
        </p:txBody>
      </p:sp>
      <p:pic>
        <p:nvPicPr>
          <p:cNvPr id="5122" name="Picture 2" descr="صورة ذات صل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1"/>
            <a:ext cx="9200554"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66776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458" y="1052052"/>
            <a:ext cx="8991600" cy="5638800"/>
          </a:xfrm>
        </p:spPr>
        <p:txBody>
          <a:bodyPr/>
          <a:lstStyle/>
          <a:p>
            <a:pPr marL="109537" indent="0">
              <a:buNone/>
            </a:pPr>
            <a:r>
              <a:rPr lang="en-US" dirty="0"/>
              <a:t>All network traffic is classified to: </a:t>
            </a:r>
          </a:p>
          <a:p>
            <a:pPr marL="1189037" indent="-457200"/>
            <a:r>
              <a:rPr lang="en-US" dirty="0">
                <a:solidFill>
                  <a:srgbClr val="0070C0"/>
                </a:solidFill>
              </a:rPr>
              <a:t>Control plane</a:t>
            </a:r>
          </a:p>
          <a:p>
            <a:pPr marL="1189037" indent="-457200"/>
            <a:r>
              <a:rPr lang="en-US" dirty="0">
                <a:solidFill>
                  <a:srgbClr val="0070C0"/>
                </a:solidFill>
              </a:rPr>
              <a:t>Data </a:t>
            </a:r>
            <a:r>
              <a:rPr lang="en-US" dirty="0" smtClean="0">
                <a:solidFill>
                  <a:srgbClr val="0070C0"/>
                </a:solidFill>
              </a:rPr>
              <a:t>plane</a:t>
            </a:r>
            <a:endParaRPr lang="en-US" dirty="0">
              <a:solidFill>
                <a:srgbClr val="0070C0"/>
              </a:solidFill>
            </a:endParaRPr>
          </a:p>
        </p:txBody>
      </p:sp>
      <p:sp>
        <p:nvSpPr>
          <p:cNvPr id="2" name="Title 1"/>
          <p:cNvSpPr>
            <a:spLocks noGrp="1"/>
          </p:cNvSpPr>
          <p:nvPr>
            <p:ph type="title"/>
          </p:nvPr>
        </p:nvSpPr>
        <p:spPr>
          <a:xfrm>
            <a:off x="228600" y="152400"/>
            <a:ext cx="8991600" cy="838200"/>
          </a:xfrm>
        </p:spPr>
        <p:txBody>
          <a:bodyPr>
            <a:normAutofit/>
          </a:bodyPr>
          <a:lstStyle/>
          <a:p>
            <a:pPr algn="ctr"/>
            <a:r>
              <a:rPr lang="en-US" sz="4400" dirty="0" smtClean="0">
                <a:solidFill>
                  <a:srgbClr val="FF0000"/>
                </a:solidFill>
              </a:rPr>
              <a:t>NETWORK TRAFFIC</a:t>
            </a:r>
            <a:endParaRPr lang="en-US" altLang="ar-IQ" sz="4400" dirty="0">
              <a:solidFill>
                <a:srgbClr val="FF0000"/>
              </a:solidFill>
              <a:latin typeface="Arial" panose="020B0604020202020204" pitchFamily="34" charset="0"/>
            </a:endParaRPr>
          </a:p>
        </p:txBody>
      </p:sp>
      <p:pic>
        <p:nvPicPr>
          <p:cNvPr id="4" name="صورة 3"/>
          <p:cNvPicPr>
            <a:picLocks noChangeAspect="1"/>
          </p:cNvPicPr>
          <p:nvPr/>
        </p:nvPicPr>
        <p:blipFill>
          <a:blip r:embed="rId2"/>
          <a:stretch>
            <a:fillRect/>
          </a:stretch>
        </p:blipFill>
        <p:spPr>
          <a:xfrm>
            <a:off x="0" y="2787248"/>
            <a:ext cx="9144000" cy="4070752"/>
          </a:xfrm>
          <a:prstGeom prst="rect">
            <a:avLst/>
          </a:prstGeom>
        </p:spPr>
      </p:pic>
    </p:spTree>
    <p:extLst>
      <p:ext uri="{BB962C8B-B14F-4D97-AF65-F5344CB8AC3E}">
        <p14:creationId xmlns:p14="http://schemas.microsoft.com/office/powerpoint/2010/main" val="332898038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76200" y="990600"/>
            <a:ext cx="8991600" cy="5638800"/>
          </a:xfrm>
        </p:spPr>
        <p:txBody>
          <a:bodyPr/>
          <a:lstStyle/>
          <a:p>
            <a:pPr algn="just"/>
            <a:r>
              <a:rPr lang="en-US" sz="2400" dirty="0" smtClean="0"/>
              <a:t>SDN </a:t>
            </a:r>
            <a:r>
              <a:rPr lang="en-US" sz="2400" dirty="0"/>
              <a:t>moves the intelligence of the network (control plane) from </a:t>
            </a:r>
            <a:r>
              <a:rPr lang="en-US" sz="2400" dirty="0" smtClean="0"/>
              <a:t>individual </a:t>
            </a:r>
            <a:r>
              <a:rPr lang="en-US" sz="2400" dirty="0"/>
              <a:t>devices to a central device (controller</a:t>
            </a:r>
            <a:r>
              <a:rPr lang="en-US" sz="2400" dirty="0" smtClean="0"/>
              <a:t>).</a:t>
            </a:r>
          </a:p>
          <a:p>
            <a:pPr algn="just"/>
            <a:endParaRPr lang="en-US" sz="2400" dirty="0" smtClean="0"/>
          </a:p>
          <a:p>
            <a:pPr algn="just"/>
            <a:endParaRPr lang="en-US" sz="2400" dirty="0" smtClean="0"/>
          </a:p>
        </p:txBody>
      </p:sp>
      <p:sp>
        <p:nvSpPr>
          <p:cNvPr id="2" name="Title 1"/>
          <p:cNvSpPr>
            <a:spLocks noGrp="1"/>
          </p:cNvSpPr>
          <p:nvPr>
            <p:ph type="title"/>
          </p:nvPr>
        </p:nvSpPr>
        <p:spPr>
          <a:xfrm>
            <a:off x="228600" y="152400"/>
            <a:ext cx="8991600" cy="838200"/>
          </a:xfrm>
        </p:spPr>
        <p:txBody>
          <a:bodyPr>
            <a:noAutofit/>
          </a:bodyPr>
          <a:lstStyle/>
          <a:p>
            <a:pPr algn="ctr"/>
            <a:r>
              <a:rPr lang="en-US" sz="6000" dirty="0">
                <a:solidFill>
                  <a:srgbClr val="FF0000"/>
                </a:solidFill>
              </a:rPr>
              <a:t>SDN</a:t>
            </a:r>
            <a:endParaRPr lang="en-US" altLang="ar-IQ" sz="6000" dirty="0">
              <a:solidFill>
                <a:srgbClr val="FF0000"/>
              </a:solidFill>
              <a:latin typeface="Arial" panose="020B0604020202020204" pitchFamily="34" charset="0"/>
            </a:endParaRPr>
          </a:p>
        </p:txBody>
      </p:sp>
      <p:pic>
        <p:nvPicPr>
          <p:cNvPr id="4" name="صورة 3"/>
          <p:cNvPicPr>
            <a:picLocks noChangeAspect="1"/>
          </p:cNvPicPr>
          <p:nvPr/>
        </p:nvPicPr>
        <p:blipFill>
          <a:blip r:embed="rId2"/>
          <a:stretch>
            <a:fillRect/>
          </a:stretch>
        </p:blipFill>
        <p:spPr>
          <a:xfrm>
            <a:off x="-76200" y="2286000"/>
            <a:ext cx="9220200" cy="4572000"/>
          </a:xfrm>
          <a:prstGeom prst="rect">
            <a:avLst/>
          </a:prstGeom>
        </p:spPr>
      </p:pic>
    </p:spTree>
    <p:extLst>
      <p:ext uri="{BB962C8B-B14F-4D97-AF65-F5344CB8AC3E}">
        <p14:creationId xmlns:p14="http://schemas.microsoft.com/office/powerpoint/2010/main" val="2188975809"/>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3664</TotalTime>
  <Words>473</Words>
  <Application>Microsoft Office PowerPoint</Application>
  <PresentationFormat>عرض على الشاشة (3:4)‏</PresentationFormat>
  <Paragraphs>109</Paragraphs>
  <Slides>19</Slides>
  <Notes>0</Notes>
  <HiddenSlides>0</HiddenSlides>
  <MMClips>0</MMClips>
  <ScaleCrop>false</ScaleCrop>
  <HeadingPairs>
    <vt:vector size="4" baseType="variant">
      <vt:variant>
        <vt:lpstr>نسق</vt:lpstr>
      </vt:variant>
      <vt:variant>
        <vt:i4>1</vt:i4>
      </vt:variant>
      <vt:variant>
        <vt:lpstr>عناوين الشرائح</vt:lpstr>
      </vt:variant>
      <vt:variant>
        <vt:i4>19</vt:i4>
      </vt:variant>
    </vt:vector>
  </HeadingPairs>
  <TitlesOfParts>
    <vt:vector size="20" baseType="lpstr">
      <vt:lpstr>Concourse</vt:lpstr>
      <vt:lpstr>SOFTWARE-DEFINED NETWORKING  (SDN)</vt:lpstr>
      <vt:lpstr>PRESENTATION OUTLINE</vt:lpstr>
      <vt:lpstr>COMPUTER NETWORKS PROBLEMS</vt:lpstr>
      <vt:lpstr>COMPUTER NETWORKS PROBLEMS</vt:lpstr>
      <vt:lpstr>COMPUTER NETWORKS PROBLEMS</vt:lpstr>
      <vt:lpstr>COMPUTER NETWORKS PROBLEMS</vt:lpstr>
      <vt:lpstr>COMPUTER NETWORKS PROBLEMS</vt:lpstr>
      <vt:lpstr>NETWORK TRAFFIC</vt:lpstr>
      <vt:lpstr>SDN</vt:lpstr>
      <vt:lpstr>SDN</vt:lpstr>
      <vt:lpstr>SDN COMPONENTS</vt:lpstr>
      <vt:lpstr>INTERFACE TYPES</vt:lpstr>
      <vt:lpstr>SDN ARCHITECTURE</vt:lpstr>
      <vt:lpstr>SDN MODELS</vt:lpstr>
      <vt:lpstr>SDN MODELS</vt:lpstr>
      <vt:lpstr>SDN MODELS</vt:lpstr>
      <vt:lpstr>عرض تقديمي في PowerPoint</vt:lpstr>
      <vt:lpstr>THANK YOU</vt:lpstr>
      <vt:lpstr>عرض تقديمي في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bad is selfish routing?</dc:title>
  <dc:creator>al marsa</dc:creator>
  <cp:lastModifiedBy>media</cp:lastModifiedBy>
  <cp:revision>211</cp:revision>
  <dcterms:created xsi:type="dcterms:W3CDTF">2010-04-29T23:38:56Z</dcterms:created>
  <dcterms:modified xsi:type="dcterms:W3CDTF">2017-11-13T08:24:39Z</dcterms:modified>
</cp:coreProperties>
</file>